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</p:sldIdLst>
  <p:sldSz cy="5143500" cx="9144000"/>
  <p:notesSz cx="6858000" cy="9144000"/>
  <p:embeddedFontLst>
    <p:embeddedFont>
      <p:font typeface="Arimo"/>
      <p:regular r:id="rId65"/>
      <p:bold r:id="rId66"/>
      <p:italic r:id="rId67"/>
      <p:boldItalic r:id="rId68"/>
    </p:embeddedFont>
    <p:embeddedFont>
      <p:font typeface="Nanum Gothic"/>
      <p:regular r:id="rId69"/>
      <p:bold r:id="rId70"/>
    </p:embeddedFont>
    <p:embeddedFont>
      <p:font typeface="NanumGothic ExtraBold"/>
      <p:bold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26DA31B-5612-428C-B107-01CF7C448640}">
  <a:tblStyle styleId="{626DA31B-5612-428C-B107-01CF7C448640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fill>
          <a:solidFill>
            <a:srgbClr val="FFE8CA"/>
          </a:solidFill>
        </a:fill>
      </a:tcStyle>
    </a:band1H>
    <a:band2H>
      <a:tcTxStyle/>
    </a:band2H>
    <a:band1V>
      <a:tcTxStyle/>
      <a:tcStyle>
        <a:fill>
          <a:solidFill>
            <a:srgbClr val="FFE8CA"/>
          </a:solidFill>
        </a:fill>
      </a:tcStyle>
    </a:band1V>
    <a:band2V>
      <a:tcTxStyle/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4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4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4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4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NanumGothicExtraBold-bold.fntdata"/><Relationship Id="rId70" Type="http://schemas.openxmlformats.org/officeDocument/2006/relationships/font" Target="fonts/NanumGothic-bold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font" Target="fonts/Arimo-bold.fntdata"/><Relationship Id="rId21" Type="http://schemas.openxmlformats.org/officeDocument/2006/relationships/slide" Target="slides/slide15.xml"/><Relationship Id="rId65" Type="http://schemas.openxmlformats.org/officeDocument/2006/relationships/font" Target="fonts/Arimo-regular.fntdata"/><Relationship Id="rId24" Type="http://schemas.openxmlformats.org/officeDocument/2006/relationships/slide" Target="slides/slide18.xml"/><Relationship Id="rId68" Type="http://schemas.openxmlformats.org/officeDocument/2006/relationships/font" Target="fonts/Arimo-boldItalic.fntdata"/><Relationship Id="rId23" Type="http://schemas.openxmlformats.org/officeDocument/2006/relationships/slide" Target="slides/slide17.xml"/><Relationship Id="rId67" Type="http://schemas.openxmlformats.org/officeDocument/2006/relationships/font" Target="fonts/Arimo-italic.fntdata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NanumGothic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511f303329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1511f303329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511f303329_0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1511f303329_0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511f303329_0_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1511f303329_0_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511f303329_0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1511f303329_0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511f303329_0_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g1511f303329_0_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511f303329_0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1511f303329_0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511f303329_0_1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g1511f303329_0_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511f303329_0_4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1511f303329_0_4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511f303329_0_1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1511f303329_0_1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511f303329_0_1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1511f303329_0_1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45eb1ceed1_0_1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145eb1ceed1_0_1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511f303329_0_1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g1511f303329_0_1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511f303329_0_2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g1511f303329_0_2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511f303329_0_2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g1511f303329_0_2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511f303329_0_2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g1511f303329_0_2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511f303329_0_2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1511f303329_0_2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511f303329_0_2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g1511f303329_0_2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511f303329_0_2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1511f303329_0_2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511f303329_0_2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g1511f303329_0_2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511f303329_0_2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g1511f303329_0_2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11f303329_0_2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g1511f303329_0_2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45eb1ceed1_0_3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145eb1ceed1_0_3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511f303329_0_2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g1511f303329_0_2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1511f303329_0_2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g1511f303329_0_2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511f303329_0_3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g1511f303329_0_3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511f303329_0_3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g1511f303329_0_3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511f303329_0_3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g1511f303329_0_3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511f303329_0_3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g1511f303329_0_3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511f303329_0_3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g1511f303329_0_3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501529499d_0_3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g1501529499d_0_3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501529499d_0_3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g1501529499d_0_3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1501529499d_0_3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g1501529499d_0_3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45eb1ceed1_0_4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145eb1ceed1_0_48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501529499d_0_3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g1501529499d_0_3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501529499d_0_3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g1501529499d_0_3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501529499d_0_3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g1501529499d_0_3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501529499d_0_3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g1501529499d_0_3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501529499d_0_3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g1501529499d_0_3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501529499d_0_3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g1501529499d_0_3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501529499d_0_3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g1501529499d_0_3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501529499d_0_3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g1501529499d_0_3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1501529499d_0_3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g1501529499d_0_3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1501529499d_0_3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g1501529499d_0_3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511f30332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1511f30332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1501529499d_0_4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g1501529499d_0_4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1501529499d_0_4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g1501529499d_0_4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1501529499d_0_4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g1501529499d_0_4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1501529499d_0_4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g1501529499d_0_4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501529499d_0_5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g1501529499d_0_5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501529499d_0_5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g1501529499d_0_5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1501529499d_0_5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g1501529499d_0_5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501529499d_0_5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g1501529499d_0_5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145eb1ceed1_1_12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g145eb1ceed1_1_12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511f303329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1511f303329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511f303329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1511f303329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511f303329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1511f303329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511f303329_0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1511f303329_0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빈 화면">
  <p:cSld name="1_빈 화면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/>
        </p:nvSpPr>
        <p:spPr>
          <a:xfrm>
            <a:off x="8554922" y="4606377"/>
            <a:ext cx="440700" cy="440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9" name="Google Shape;69;p16"/>
          <p:cNvSpPr/>
          <p:nvPr/>
        </p:nvSpPr>
        <p:spPr>
          <a:xfrm>
            <a:off x="1895301" y="1521229"/>
            <a:ext cx="7248600" cy="19824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0" name="Google Shape;70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6832023" y="4689698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2735927" y="2015435"/>
            <a:ext cx="5337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None/>
              <a:defRPr sz="33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>
  <p:cSld name="빈 화면"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/>
          <p:nvPr/>
        </p:nvSpPr>
        <p:spPr>
          <a:xfrm>
            <a:off x="8554922" y="4606377"/>
            <a:ext cx="440700" cy="440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6" name="Google Shape;76;p17"/>
          <p:cNvSpPr/>
          <p:nvPr/>
        </p:nvSpPr>
        <p:spPr>
          <a:xfrm>
            <a:off x="0" y="0"/>
            <a:ext cx="9144000" cy="699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7" name="Google Shape;77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832023" y="4689698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4" name="Google Shape;104;p21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11" name="Google Shape;111;p2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2" name="Google Shape;112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9" name="Google Shape;119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0" name="Google Shape;130;p2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빈 화면">
  <p:cSld name="2_빈 화면"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/>
          <p:nvPr/>
        </p:nvSpPr>
        <p:spPr>
          <a:xfrm>
            <a:off x="8554922" y="4606377"/>
            <a:ext cx="440700" cy="4407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" name="Google Shape;136;p26"/>
          <p:cNvSpPr/>
          <p:nvPr/>
        </p:nvSpPr>
        <p:spPr>
          <a:xfrm>
            <a:off x="0" y="0"/>
            <a:ext cx="9144000" cy="699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9" name="Google Shape;139;p26"/>
          <p:cNvSpPr txBox="1"/>
          <p:nvPr>
            <p:ph idx="12" type="sldNum"/>
          </p:nvPr>
        </p:nvSpPr>
        <p:spPr>
          <a:xfrm>
            <a:off x="6832023" y="4689698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b="0" i="0" sz="3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jpg"/><Relationship Id="rId4" Type="http://schemas.openxmlformats.org/officeDocument/2006/relationships/image" Target="../media/image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konlpy-ko.readthedocs.io/ko/v0.4.3/morph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4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8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C23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40806" y="3999984"/>
            <a:ext cx="767344" cy="78906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7"/>
          <p:cNvSpPr/>
          <p:nvPr/>
        </p:nvSpPr>
        <p:spPr>
          <a:xfrm>
            <a:off x="2540838" y="2016790"/>
            <a:ext cx="4062300" cy="1036200"/>
          </a:xfrm>
          <a:prstGeom prst="roundRect">
            <a:avLst>
              <a:gd fmla="val 16667" name="adj"/>
            </a:avLst>
          </a:prstGeom>
          <a:noFill/>
          <a:ln cap="flat" cmpd="sng" w="825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75707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6" name="Google Shape;146;p27"/>
          <p:cNvSpPr/>
          <p:nvPr/>
        </p:nvSpPr>
        <p:spPr>
          <a:xfrm>
            <a:off x="2469100" y="1970690"/>
            <a:ext cx="4062300" cy="1036200"/>
          </a:xfrm>
          <a:prstGeom prst="roundRect">
            <a:avLst>
              <a:gd fmla="val 16667" name="adj"/>
            </a:avLst>
          </a:prstGeom>
          <a:noFill/>
          <a:ln cap="flat" cmpd="sng" w="1016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75707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7" name="Google Shape;147;p27"/>
          <p:cNvSpPr txBox="1"/>
          <p:nvPr/>
        </p:nvSpPr>
        <p:spPr>
          <a:xfrm>
            <a:off x="6310718" y="4554296"/>
            <a:ext cx="20850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 sz="1200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>
              <a:solidFill>
                <a:srgbClr val="888888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2861226" y="2173338"/>
            <a:ext cx="35451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Arial"/>
              <a:buNone/>
            </a:pPr>
            <a:r>
              <a:rPr b="1" i="0" lang="ko" sz="3500" u="none" cap="none" strike="noStrike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자연어처리 </a:t>
            </a:r>
            <a:r>
              <a:rPr b="1" lang="ko" sz="3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Flow</a:t>
            </a:r>
            <a:endParaRPr b="1" i="0" sz="3500" u="none" cap="none" strike="noStrike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/>
        </p:nvSpPr>
        <p:spPr>
          <a:xfrm>
            <a:off x="258359" y="254176"/>
            <a:ext cx="7014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토큰화(Tokenization)</a:t>
            </a:r>
            <a:endParaRPr b="1" i="0" sz="24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5" name="Google Shape;245;p36"/>
          <p:cNvSpPr txBox="1"/>
          <p:nvPr/>
        </p:nvSpPr>
        <p:spPr>
          <a:xfrm>
            <a:off x="2226450" y="1212825"/>
            <a:ext cx="877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텍스트이(가) 표시된 사진&#10;&#10;자동 생성된 설명" id="246" name="Google Shape;246;p36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6"/>
          <p:cNvSpPr txBox="1"/>
          <p:nvPr/>
        </p:nvSpPr>
        <p:spPr>
          <a:xfrm>
            <a:off x="443675" y="979350"/>
            <a:ext cx="822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 ExtraBold"/>
                <a:ea typeface="NanumGothic ExtraBold"/>
                <a:cs typeface="NanumGothic ExtraBold"/>
                <a:sym typeface="NanumGothic ExtraBold"/>
              </a:rPr>
              <a:t>한국어에서 공백토큰화의 어려움</a:t>
            </a:r>
            <a:endParaRPr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48" name="Google Shape;248;p36"/>
          <p:cNvSpPr txBox="1"/>
          <p:nvPr/>
        </p:nvSpPr>
        <p:spPr>
          <a:xfrm>
            <a:off x="796350" y="1505325"/>
            <a:ext cx="82233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문장부호처럼 Hi, → Hi ,로 공백토큰화를 한다면, 영어에서는 노이즈가 제거되겠지만,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한국어 문장은 공백기준으로 토큰화를 하게되면, 말도 안되는 일들이 일어납니다!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문장부호처럼 은 / 는 / 이 / 가 양옆에 공백을 붙이게 되면.. 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가로 시작하는 단어만 해도.. 가면, 가위, 가족, 가수 .. 의도치 않은 변형들이 생겨난다!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그래서 형태소기준으로 자르자!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 ExtraBold"/>
                <a:ea typeface="NanumGothic ExtraBold"/>
                <a:cs typeface="NanumGothic ExtraBold"/>
                <a:sym typeface="NanumGothic ExtraBold"/>
              </a:rPr>
              <a:t>형태소란?</a:t>
            </a:r>
            <a:endParaRPr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(명사) 뜻을 가진 가장 작은 단위 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한국어 형태소 분석기 대표적</a:t>
            </a:r>
            <a:endParaRPr sz="12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-"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KoNlpy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-"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내부적으로 5가지 형태소 분석 class를 포함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-"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Hannanum, kkma, komoran, Mecab, Twitter(okt)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-"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특수한 문장(띄어쓰기 X / 오탈자) 처리 성능, 속도 측면에서 차이를 보임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-"/>
            </a:pPr>
            <a:r>
              <a:rPr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완벽한 것은 없으니 각 분석기를 직접 테스트하고 사용!!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54" name="Google Shape;254;p37"/>
          <p:cNvSpPr txBox="1"/>
          <p:nvPr>
            <p:ph type="title"/>
          </p:nvPr>
        </p:nvSpPr>
        <p:spPr>
          <a:xfrm>
            <a:off x="2291627" y="2083075"/>
            <a:ext cx="53037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None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인코딩(Encoding)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55" name="Google Shape;255;p37"/>
          <p:cNvSpPr txBox="1"/>
          <p:nvPr/>
        </p:nvSpPr>
        <p:spPr>
          <a:xfrm>
            <a:off x="7268102" y="3559989"/>
            <a:ext cx="18759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백혜림 </a:t>
            </a:r>
            <a:r>
              <a:rPr lang="ko" sz="1100">
                <a:solidFill>
                  <a:srgbClr val="404040"/>
                </a:solidFill>
              </a:rPr>
              <a:t>rimiyeyo</a:t>
            </a: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ko" sz="1100">
                <a:solidFill>
                  <a:srgbClr val="404040"/>
                </a:solidFill>
              </a:rPr>
              <a:t>gmail.com</a:t>
            </a:r>
            <a:endParaRPr sz="11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이(가) 표시된 사진&#10;&#10;자동 생성된 설명" id="256" name="Google Shape;256;p37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 txBox="1"/>
          <p:nvPr/>
        </p:nvSpPr>
        <p:spPr>
          <a:xfrm>
            <a:off x="258359" y="254176"/>
            <a:ext cx="7014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인코딩(Encoding)</a:t>
            </a:r>
            <a:endParaRPr b="1" i="0" sz="24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62" name="Google Shape;262;p38"/>
          <p:cNvSpPr txBox="1"/>
          <p:nvPr/>
        </p:nvSpPr>
        <p:spPr>
          <a:xfrm>
            <a:off x="2226450" y="1212825"/>
            <a:ext cx="877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텍스트이(가) 표시된 사진&#10;&#10;자동 생성된 설명" id="263" name="Google Shape;263;p38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8"/>
          <p:cNvSpPr txBox="1"/>
          <p:nvPr/>
        </p:nvSpPr>
        <p:spPr>
          <a:xfrm>
            <a:off x="443675" y="979350"/>
            <a:ext cx="822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기계는 텍스트를 처리할 수 없으니 기계가 알아들을 수 있는 숫자형태로 바꿔주는 작업을 </a:t>
            </a:r>
            <a:r>
              <a:rPr lang="ko">
                <a:latin typeface="NanumGothic ExtraBold"/>
                <a:ea typeface="NanumGothic ExtraBold"/>
                <a:cs typeface="NanumGothic ExtraBold"/>
                <a:sym typeface="NanumGothic ExtraBold"/>
              </a:rPr>
              <a:t>인코딩(encoding)</a:t>
            </a:r>
            <a:endParaRPr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65" name="Google Shape;265;p38"/>
          <p:cNvSpPr txBox="1"/>
          <p:nvPr/>
        </p:nvSpPr>
        <p:spPr>
          <a:xfrm>
            <a:off x="2697250" y="2769238"/>
            <a:ext cx="44271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나는 자연어공부가 너무 좋아!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나는 인공지능이 너무 좋아!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66" name="Google Shape;266;p38"/>
          <p:cNvSpPr txBox="1"/>
          <p:nvPr/>
        </p:nvSpPr>
        <p:spPr>
          <a:xfrm>
            <a:off x="560700" y="1746175"/>
            <a:ext cx="822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다음 문장을 기계가 알아들을 수 있도록 바꾸는 </a:t>
            </a:r>
            <a:r>
              <a:rPr lang="ko">
                <a:latin typeface="NanumGothic ExtraBold"/>
                <a:ea typeface="NanumGothic ExtraBold"/>
                <a:cs typeface="NanumGothic ExtraBold"/>
                <a:sym typeface="NanumGothic ExtraBold"/>
              </a:rPr>
              <a:t>인코딩(encoding)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작업을 해봅시다!</a:t>
            </a:r>
            <a:endParaRPr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9"/>
          <p:cNvSpPr txBox="1"/>
          <p:nvPr/>
        </p:nvSpPr>
        <p:spPr>
          <a:xfrm>
            <a:off x="258359" y="254176"/>
            <a:ext cx="7014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인코딩(Encoding)</a:t>
            </a:r>
            <a:endParaRPr b="1" i="0" sz="24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2" name="Google Shape;272;p39"/>
          <p:cNvSpPr txBox="1"/>
          <p:nvPr/>
        </p:nvSpPr>
        <p:spPr>
          <a:xfrm>
            <a:off x="2275975" y="1531200"/>
            <a:ext cx="877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텍스트이(가) 표시된 사진&#10;&#10;자동 생성된 설명" id="273" name="Google Shape;273;p39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9"/>
          <p:cNvSpPr txBox="1"/>
          <p:nvPr/>
        </p:nvSpPr>
        <p:spPr>
          <a:xfrm>
            <a:off x="2576975" y="1750463"/>
            <a:ext cx="44271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나는 자연어공부가 너무 좋아!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나는 인공지능이 너무 좋아!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5" name="Google Shape;275;p39"/>
          <p:cNvSpPr txBox="1"/>
          <p:nvPr/>
        </p:nvSpPr>
        <p:spPr>
          <a:xfrm>
            <a:off x="546550" y="854725"/>
            <a:ext cx="8223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다음 문장을 기계가 알아들을 수 있도록 바꾸는 </a:t>
            </a:r>
            <a:r>
              <a:rPr lang="ko">
                <a:solidFill>
                  <a:schemeClr val="dk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인코딩(encoding)</a:t>
            </a:r>
            <a:r>
              <a:rPr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작업을 해봅시다!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토큰화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lphaLcPeriod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본 예시는 공백토큰화로 진행!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6" name="Google Shape;276;p39"/>
          <p:cNvSpPr/>
          <p:nvPr/>
        </p:nvSpPr>
        <p:spPr>
          <a:xfrm>
            <a:off x="4398625" y="2763175"/>
            <a:ext cx="445800" cy="602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9"/>
          <p:cNvSpPr txBox="1"/>
          <p:nvPr/>
        </p:nvSpPr>
        <p:spPr>
          <a:xfrm>
            <a:off x="2019875" y="3508875"/>
            <a:ext cx="55413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[나는, 자연어공부가, 너무, 좋아!]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[나는, 인공지능이, 너무, 좋아!]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8" name="Google Shape;278;p39"/>
          <p:cNvSpPr txBox="1"/>
          <p:nvPr/>
        </p:nvSpPr>
        <p:spPr>
          <a:xfrm>
            <a:off x="2766575" y="3222625"/>
            <a:ext cx="57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79" name="Google Shape;279;p39"/>
          <p:cNvSpPr txBox="1"/>
          <p:nvPr/>
        </p:nvSpPr>
        <p:spPr>
          <a:xfrm>
            <a:off x="4082813" y="3222625"/>
            <a:ext cx="57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80" name="Google Shape;280;p39"/>
          <p:cNvSpPr txBox="1"/>
          <p:nvPr/>
        </p:nvSpPr>
        <p:spPr>
          <a:xfrm>
            <a:off x="5399050" y="3222625"/>
            <a:ext cx="57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81" name="Google Shape;281;p39"/>
          <p:cNvSpPr txBox="1"/>
          <p:nvPr/>
        </p:nvSpPr>
        <p:spPr>
          <a:xfrm>
            <a:off x="6181125" y="3222625"/>
            <a:ext cx="57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82" name="Google Shape;282;p39"/>
          <p:cNvSpPr txBox="1"/>
          <p:nvPr/>
        </p:nvSpPr>
        <p:spPr>
          <a:xfrm>
            <a:off x="2845550" y="4415050"/>
            <a:ext cx="57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83" name="Google Shape;283;p39"/>
          <p:cNvSpPr txBox="1"/>
          <p:nvPr/>
        </p:nvSpPr>
        <p:spPr>
          <a:xfrm>
            <a:off x="4090750" y="4415050"/>
            <a:ext cx="57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84" name="Google Shape;284;p39"/>
          <p:cNvSpPr txBox="1"/>
          <p:nvPr/>
        </p:nvSpPr>
        <p:spPr>
          <a:xfrm>
            <a:off x="5307650" y="4415050"/>
            <a:ext cx="57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85" name="Google Shape;285;p39"/>
          <p:cNvSpPr txBox="1"/>
          <p:nvPr/>
        </p:nvSpPr>
        <p:spPr>
          <a:xfrm>
            <a:off x="6181125" y="4463175"/>
            <a:ext cx="57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86" name="Google Shape;286;p39"/>
          <p:cNvSpPr txBox="1"/>
          <p:nvPr/>
        </p:nvSpPr>
        <p:spPr>
          <a:xfrm>
            <a:off x="7189600" y="3607525"/>
            <a:ext cx="1243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토큰시퀀스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287" name="Google Shape;287;p39"/>
          <p:cNvSpPr txBox="1"/>
          <p:nvPr/>
        </p:nvSpPr>
        <p:spPr>
          <a:xfrm>
            <a:off x="7189600" y="4030150"/>
            <a:ext cx="1243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토큰시퀀스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0"/>
          <p:cNvSpPr txBox="1"/>
          <p:nvPr/>
        </p:nvSpPr>
        <p:spPr>
          <a:xfrm>
            <a:off x="258359" y="254176"/>
            <a:ext cx="7014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인코딩(Encoding)</a:t>
            </a:r>
            <a:endParaRPr b="1" i="0" sz="24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93" name="Google Shape;293;p40"/>
          <p:cNvSpPr txBox="1"/>
          <p:nvPr/>
        </p:nvSpPr>
        <p:spPr>
          <a:xfrm>
            <a:off x="2275975" y="1531200"/>
            <a:ext cx="877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텍스트이(가) 표시된 사진&#10;&#10;자동 생성된 설명" id="294" name="Google Shape;294;p40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0"/>
          <p:cNvSpPr txBox="1"/>
          <p:nvPr/>
        </p:nvSpPr>
        <p:spPr>
          <a:xfrm>
            <a:off x="546550" y="854725"/>
            <a:ext cx="8223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다음 문장을 기계가 알아들을 수 있도록 숫자형태로 바꿀 수 있도록 </a:t>
            </a:r>
            <a:r>
              <a:rPr lang="ko">
                <a:latin typeface="NanumGothic ExtraBold"/>
                <a:ea typeface="NanumGothic ExtraBold"/>
                <a:cs typeface="NanumGothic ExtraBold"/>
                <a:sym typeface="NanumGothic ExtraBold"/>
              </a:rPr>
              <a:t>인코딩(encoding)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해봅시다!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2.    토큰 인덱스 부여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lphaLcPeriod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토큰에 인덱스를 부여함으로써 </a:t>
            </a:r>
            <a:r>
              <a:rPr lang="ko">
                <a:latin typeface="NanumGothic ExtraBold"/>
                <a:ea typeface="NanumGothic ExtraBold"/>
                <a:cs typeface="NanumGothic ExtraBold"/>
                <a:sym typeface="NanumGothic ExtraBold"/>
              </a:rPr>
              <a:t>단어장(vocabulary)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생성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96" name="Google Shape;296;p40"/>
          <p:cNvSpPr/>
          <p:nvPr/>
        </p:nvSpPr>
        <p:spPr>
          <a:xfrm>
            <a:off x="4398625" y="3018875"/>
            <a:ext cx="445800" cy="602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0"/>
          <p:cNvSpPr txBox="1"/>
          <p:nvPr/>
        </p:nvSpPr>
        <p:spPr>
          <a:xfrm>
            <a:off x="1956200" y="1875288"/>
            <a:ext cx="55413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[나는, 자연어공부가,너무,좋아!]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[나는, 인공지능이, 너무, 좋아!]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98" name="Google Shape;298;p40"/>
          <p:cNvSpPr txBox="1"/>
          <p:nvPr/>
        </p:nvSpPr>
        <p:spPr>
          <a:xfrm>
            <a:off x="-31000" y="3663038"/>
            <a:ext cx="9515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{나는 : 1, 너무 : 2, 좋아! : 3, 자연어공부가 : 4, 인공지능이 : 5}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1"/>
          <p:cNvSpPr txBox="1"/>
          <p:nvPr/>
        </p:nvSpPr>
        <p:spPr>
          <a:xfrm>
            <a:off x="258359" y="254176"/>
            <a:ext cx="7014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인코딩(Encoding)</a:t>
            </a:r>
            <a:endParaRPr b="1" i="0" sz="24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04" name="Google Shape;304;p41"/>
          <p:cNvSpPr txBox="1"/>
          <p:nvPr/>
        </p:nvSpPr>
        <p:spPr>
          <a:xfrm>
            <a:off x="2275975" y="1531200"/>
            <a:ext cx="877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텍스트이(가) 표시된 사진&#10;&#10;자동 생성된 설명" id="305" name="Google Shape;305;p41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41"/>
          <p:cNvSpPr txBox="1"/>
          <p:nvPr/>
        </p:nvSpPr>
        <p:spPr>
          <a:xfrm>
            <a:off x="546550" y="854725"/>
            <a:ext cx="8223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사람이 이해하는 언어를 기계가 이해할 수 있도록 숫자형태로 바꿀 수 있도록 </a:t>
            </a:r>
            <a:r>
              <a:rPr lang="ko">
                <a:latin typeface="NanumGothic ExtraBold"/>
                <a:ea typeface="NanumGothic ExtraBold"/>
                <a:cs typeface="NanumGothic ExtraBold"/>
                <a:sym typeface="NanumGothic ExtraBold"/>
              </a:rPr>
              <a:t>인코딩(encoding)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해봅시다!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3.    정수시퀀스로 변환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lphaLcPeriod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단어장에 기반하여, 토큰시퀀스를 정수시퀀스로 변환한다.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07" name="Google Shape;307;p41"/>
          <p:cNvSpPr/>
          <p:nvPr/>
        </p:nvSpPr>
        <p:spPr>
          <a:xfrm rot="-5400000">
            <a:off x="4861913" y="3127025"/>
            <a:ext cx="445800" cy="602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1"/>
          <p:cNvSpPr txBox="1"/>
          <p:nvPr/>
        </p:nvSpPr>
        <p:spPr>
          <a:xfrm>
            <a:off x="-99650" y="1897438"/>
            <a:ext cx="9515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{나는 : 1, 너무 : 2, 좋아! : 3, 자연어공부가 : 4, 인공지능이 : 5}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09" name="Google Shape;309;p41"/>
          <p:cNvSpPr txBox="1"/>
          <p:nvPr/>
        </p:nvSpPr>
        <p:spPr>
          <a:xfrm>
            <a:off x="586675" y="3028025"/>
            <a:ext cx="3746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latin typeface="Nanum Gothic"/>
                <a:ea typeface="Nanum Gothic"/>
                <a:cs typeface="Nanum Gothic"/>
                <a:sym typeface="Nanum Gothic"/>
              </a:rPr>
              <a:t>[나는, 자연어공부가,너무,좋아!]</a:t>
            </a:r>
            <a:endParaRPr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latin typeface="Nanum Gothic"/>
                <a:ea typeface="Nanum Gothic"/>
                <a:cs typeface="Nanum Gothic"/>
                <a:sym typeface="Nanum Gothic"/>
              </a:rPr>
              <a:t>[나는, 인공지능이, 너무, 좋아!]</a:t>
            </a:r>
            <a:endParaRPr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10" name="Google Shape;310;p41"/>
          <p:cNvSpPr txBox="1"/>
          <p:nvPr/>
        </p:nvSpPr>
        <p:spPr>
          <a:xfrm>
            <a:off x="5667050" y="2999725"/>
            <a:ext cx="2564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latin typeface="Nanum Gothic"/>
                <a:ea typeface="Nanum Gothic"/>
                <a:cs typeface="Nanum Gothic"/>
                <a:sym typeface="Nanum Gothic"/>
              </a:rPr>
              <a:t>[1, 4, 2, 3]</a:t>
            </a:r>
            <a:endParaRPr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latin typeface="Nanum Gothic"/>
                <a:ea typeface="Nanum Gothic"/>
                <a:cs typeface="Nanum Gothic"/>
                <a:sym typeface="Nanum Gothic"/>
              </a:rPr>
              <a:t>[1, 5, 2, 3]</a:t>
            </a:r>
            <a:endParaRPr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11" name="Google Shape;311;p41"/>
          <p:cNvSpPr txBox="1"/>
          <p:nvPr/>
        </p:nvSpPr>
        <p:spPr>
          <a:xfrm>
            <a:off x="6128375" y="2411875"/>
            <a:ext cx="1661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단어장(Vocabulary)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12" name="Google Shape;312;p41"/>
          <p:cNvSpPr txBox="1"/>
          <p:nvPr/>
        </p:nvSpPr>
        <p:spPr>
          <a:xfrm>
            <a:off x="2275975" y="4099550"/>
            <a:ext cx="1040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토큰시퀀스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13" name="Google Shape;313;p41"/>
          <p:cNvSpPr txBox="1"/>
          <p:nvPr/>
        </p:nvSpPr>
        <p:spPr>
          <a:xfrm>
            <a:off x="6496500" y="4099550"/>
            <a:ext cx="1040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정수시퀀스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14" name="Google Shape;314;p41"/>
          <p:cNvSpPr txBox="1"/>
          <p:nvPr/>
        </p:nvSpPr>
        <p:spPr>
          <a:xfrm>
            <a:off x="2380825" y="4484450"/>
            <a:ext cx="831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텍스트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15" name="Google Shape;315;p41"/>
          <p:cNvSpPr txBox="1"/>
          <p:nvPr/>
        </p:nvSpPr>
        <p:spPr>
          <a:xfrm>
            <a:off x="6601350" y="4484450"/>
            <a:ext cx="831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수치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316" name="Google Shape;316;p41"/>
          <p:cNvSpPr/>
          <p:nvPr/>
        </p:nvSpPr>
        <p:spPr>
          <a:xfrm rot="-5400000">
            <a:off x="4854975" y="3452900"/>
            <a:ext cx="180900" cy="2448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2"/>
          <p:cNvSpPr txBox="1"/>
          <p:nvPr/>
        </p:nvSpPr>
        <p:spPr>
          <a:xfrm>
            <a:off x="258359" y="254176"/>
            <a:ext cx="7014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인코딩(Encoding)</a:t>
            </a:r>
            <a:endParaRPr b="1" i="0" sz="24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22" name="Google Shape;322;p42"/>
          <p:cNvSpPr txBox="1"/>
          <p:nvPr/>
        </p:nvSpPr>
        <p:spPr>
          <a:xfrm>
            <a:off x="2275975" y="1531200"/>
            <a:ext cx="877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텍스트이(가) 표시된 사진&#10;&#10;자동 생성된 설명" id="323" name="Google Shape;323;p42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42"/>
          <p:cNvSpPr txBox="1"/>
          <p:nvPr/>
        </p:nvSpPr>
        <p:spPr>
          <a:xfrm>
            <a:off x="546550" y="854725"/>
            <a:ext cx="8223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사람이 이해하는 언어를 기계가 이해할 수 있도록 숫자형태로 바꿀 수 있도록 </a:t>
            </a:r>
            <a:r>
              <a:rPr lang="ko">
                <a:latin typeface="NanumGothic ExtraBold"/>
                <a:ea typeface="NanumGothic ExtraBold"/>
                <a:cs typeface="NanumGothic ExtraBold"/>
                <a:sym typeface="NanumGothic ExtraBold"/>
              </a:rPr>
              <a:t>인코딩(encoding)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해봅시다!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4.    패딩설정하기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lphaLcPeriod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제일 긴 문장을 기준으로 짧은 문장은 모자라는 부분을 0으로 채워준다!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25" name="Google Shape;325;p42"/>
          <p:cNvSpPr txBox="1"/>
          <p:nvPr/>
        </p:nvSpPr>
        <p:spPr>
          <a:xfrm>
            <a:off x="1347325" y="2476200"/>
            <a:ext cx="2564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latin typeface="Nanum Gothic"/>
                <a:ea typeface="Nanum Gothic"/>
                <a:cs typeface="Nanum Gothic"/>
                <a:sym typeface="Nanum Gothic"/>
              </a:rPr>
              <a:t>[1, 4, 2, 3, 5, 6]</a:t>
            </a:r>
            <a:endParaRPr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latin typeface="Nanum Gothic"/>
                <a:ea typeface="Nanum Gothic"/>
                <a:cs typeface="Nanum Gothic"/>
                <a:sym typeface="Nanum Gothic"/>
              </a:rPr>
              <a:t>[1, 5, 2, 3]</a:t>
            </a:r>
            <a:endParaRPr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26" name="Google Shape;326;p42"/>
          <p:cNvSpPr txBox="1"/>
          <p:nvPr/>
        </p:nvSpPr>
        <p:spPr>
          <a:xfrm>
            <a:off x="5688125" y="2476200"/>
            <a:ext cx="2564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latin typeface="Nanum Gothic"/>
                <a:ea typeface="Nanum Gothic"/>
                <a:cs typeface="Nanum Gothic"/>
                <a:sym typeface="Nanum Gothic"/>
              </a:rPr>
              <a:t>[1, 4, 2, 3, 5, 6]</a:t>
            </a:r>
            <a:endParaRPr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latin typeface="Nanum Gothic"/>
                <a:ea typeface="Nanum Gothic"/>
                <a:cs typeface="Nanum Gothic"/>
                <a:sym typeface="Nanum Gothic"/>
              </a:rPr>
              <a:t>[1, 5, 2, 3, </a:t>
            </a:r>
            <a:r>
              <a:rPr b="1" lang="ko" sz="2000">
                <a:latin typeface="Nanum Gothic"/>
                <a:ea typeface="Nanum Gothic"/>
                <a:cs typeface="Nanum Gothic"/>
                <a:sym typeface="Nanum Gothic"/>
              </a:rPr>
              <a:t>0, 0</a:t>
            </a:r>
            <a:r>
              <a:rPr lang="ko" sz="2000">
                <a:latin typeface="Nanum Gothic"/>
                <a:ea typeface="Nanum Gothic"/>
                <a:cs typeface="Nanum Gothic"/>
                <a:sym typeface="Nanum Gothic"/>
              </a:rPr>
              <a:t>]</a:t>
            </a:r>
            <a:endParaRPr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27" name="Google Shape;327;p42"/>
          <p:cNvSpPr/>
          <p:nvPr/>
        </p:nvSpPr>
        <p:spPr>
          <a:xfrm rot="-5400000">
            <a:off x="4349100" y="2575200"/>
            <a:ext cx="445800" cy="602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3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333" name="Google Shape;333;p43"/>
          <p:cNvSpPr txBox="1"/>
          <p:nvPr>
            <p:ph type="title"/>
          </p:nvPr>
        </p:nvSpPr>
        <p:spPr>
          <a:xfrm>
            <a:off x="2291627" y="2083075"/>
            <a:ext cx="53037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3300"/>
              <a:buFont typeface="Arial"/>
              <a:buNone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Sentence Segmentation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34" name="Google Shape;334;p43"/>
          <p:cNvSpPr txBox="1"/>
          <p:nvPr/>
        </p:nvSpPr>
        <p:spPr>
          <a:xfrm>
            <a:off x="7268102" y="3559989"/>
            <a:ext cx="18759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백혜림 </a:t>
            </a:r>
            <a:r>
              <a:rPr lang="ko" sz="1100">
                <a:solidFill>
                  <a:srgbClr val="404040"/>
                </a:solidFill>
              </a:rPr>
              <a:t>rimiyeyo</a:t>
            </a: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ko" sz="1100">
                <a:solidFill>
                  <a:srgbClr val="404040"/>
                </a:solidFill>
              </a:rPr>
              <a:t>gmail.com</a:t>
            </a:r>
            <a:endParaRPr sz="11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이(가) 표시된 사진&#10;&#10;자동 생성된 설명" id="335" name="Google Shape;335;p43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4"/>
          <p:cNvSpPr txBox="1"/>
          <p:nvPr/>
        </p:nvSpPr>
        <p:spPr>
          <a:xfrm>
            <a:off x="258359" y="254176"/>
            <a:ext cx="7014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NLP project Flow </a:t>
            </a:r>
            <a:endParaRPr b="1" i="0" sz="24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341" name="Google Shape;341;p44"/>
          <p:cNvGrpSpPr/>
          <p:nvPr/>
        </p:nvGrpSpPr>
        <p:grpSpPr>
          <a:xfrm>
            <a:off x="2136938" y="2372425"/>
            <a:ext cx="1040150" cy="721800"/>
            <a:chOff x="679200" y="1301800"/>
            <a:chExt cx="1040150" cy="721800"/>
          </a:xfrm>
        </p:grpSpPr>
        <p:sp>
          <p:nvSpPr>
            <p:cNvPr id="342" name="Google Shape;342;p44"/>
            <p:cNvSpPr/>
            <p:nvPr/>
          </p:nvSpPr>
          <p:spPr>
            <a:xfrm>
              <a:off x="679200" y="1301800"/>
              <a:ext cx="1026000" cy="721800"/>
            </a:xfrm>
            <a:prstGeom prst="roundRect">
              <a:avLst>
                <a:gd fmla="val 16667" name="adj"/>
              </a:avLst>
            </a:prstGeom>
            <a:solidFill>
              <a:srgbClr val="FFE599"/>
            </a:solidFill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44"/>
            <p:cNvSpPr txBox="1"/>
            <p:nvPr/>
          </p:nvSpPr>
          <p:spPr>
            <a:xfrm>
              <a:off x="693350" y="1493350"/>
              <a:ext cx="1026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Preprocessing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44" name="Google Shape;344;p44"/>
          <p:cNvGrpSpPr/>
          <p:nvPr/>
        </p:nvGrpSpPr>
        <p:grpSpPr>
          <a:xfrm>
            <a:off x="3219700" y="2372425"/>
            <a:ext cx="1026000" cy="721800"/>
            <a:chOff x="679200" y="1301800"/>
            <a:chExt cx="1026000" cy="721800"/>
          </a:xfrm>
        </p:grpSpPr>
        <p:sp>
          <p:nvSpPr>
            <p:cNvPr id="345" name="Google Shape;345;p44"/>
            <p:cNvSpPr/>
            <p:nvPr/>
          </p:nvSpPr>
          <p:spPr>
            <a:xfrm>
              <a:off x="679200" y="1301800"/>
              <a:ext cx="1026000" cy="721800"/>
            </a:xfrm>
            <a:prstGeom prst="roundRect">
              <a:avLst>
                <a:gd fmla="val 16667" name="adj"/>
              </a:avLst>
            </a:prstGeom>
            <a:solidFill>
              <a:srgbClr val="FFE599"/>
            </a:solidFill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44"/>
            <p:cNvSpPr txBox="1"/>
            <p:nvPr/>
          </p:nvSpPr>
          <p:spPr>
            <a:xfrm>
              <a:off x="725550" y="1493350"/>
              <a:ext cx="933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Tokenization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47" name="Google Shape;347;p44"/>
          <p:cNvGrpSpPr/>
          <p:nvPr/>
        </p:nvGrpSpPr>
        <p:grpSpPr>
          <a:xfrm>
            <a:off x="4291850" y="2372425"/>
            <a:ext cx="1026000" cy="721800"/>
            <a:chOff x="679200" y="1301800"/>
            <a:chExt cx="1026000" cy="721800"/>
          </a:xfrm>
        </p:grpSpPr>
        <p:sp>
          <p:nvSpPr>
            <p:cNvPr id="348" name="Google Shape;348;p44"/>
            <p:cNvSpPr/>
            <p:nvPr/>
          </p:nvSpPr>
          <p:spPr>
            <a:xfrm>
              <a:off x="679200" y="1301800"/>
              <a:ext cx="1026000" cy="721800"/>
            </a:xfrm>
            <a:prstGeom prst="roundRect">
              <a:avLst>
                <a:gd fmla="val 16667" name="adj"/>
              </a:avLst>
            </a:prstGeom>
            <a:solidFill>
              <a:srgbClr val="FFE599"/>
            </a:solidFill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44"/>
            <p:cNvSpPr txBox="1"/>
            <p:nvPr/>
          </p:nvSpPr>
          <p:spPr>
            <a:xfrm>
              <a:off x="725550" y="1416400"/>
              <a:ext cx="933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Token Encoding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50" name="Google Shape;350;p44"/>
          <p:cNvGrpSpPr/>
          <p:nvPr/>
        </p:nvGrpSpPr>
        <p:grpSpPr>
          <a:xfrm>
            <a:off x="4291850" y="3203954"/>
            <a:ext cx="1026000" cy="371100"/>
            <a:chOff x="4277675" y="2133329"/>
            <a:chExt cx="1026000" cy="371100"/>
          </a:xfrm>
        </p:grpSpPr>
        <p:sp>
          <p:nvSpPr>
            <p:cNvPr id="351" name="Google Shape;351;p44"/>
            <p:cNvSpPr/>
            <p:nvPr/>
          </p:nvSpPr>
          <p:spPr>
            <a:xfrm>
              <a:off x="4277675" y="2133329"/>
              <a:ext cx="1026000" cy="371100"/>
            </a:xfrm>
            <a:prstGeom prst="roundRect">
              <a:avLst>
                <a:gd fmla="val 16667" name="adj"/>
              </a:avLst>
            </a:prstGeom>
            <a:solidFill>
              <a:srgbClr val="F6B26B"/>
            </a:solidFill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44"/>
            <p:cNvSpPr txBox="1"/>
            <p:nvPr/>
          </p:nvSpPr>
          <p:spPr>
            <a:xfrm>
              <a:off x="4324025" y="2157949"/>
              <a:ext cx="933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Token index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53" name="Google Shape;353;p44"/>
          <p:cNvGrpSpPr/>
          <p:nvPr/>
        </p:nvGrpSpPr>
        <p:grpSpPr>
          <a:xfrm>
            <a:off x="4291850" y="3653529"/>
            <a:ext cx="1026000" cy="371100"/>
            <a:chOff x="4277675" y="2133329"/>
            <a:chExt cx="1026000" cy="371100"/>
          </a:xfrm>
        </p:grpSpPr>
        <p:sp>
          <p:nvSpPr>
            <p:cNvPr id="354" name="Google Shape;354;p44"/>
            <p:cNvSpPr/>
            <p:nvPr/>
          </p:nvSpPr>
          <p:spPr>
            <a:xfrm>
              <a:off x="4277675" y="2133329"/>
              <a:ext cx="1026000" cy="371100"/>
            </a:xfrm>
            <a:prstGeom prst="roundRect">
              <a:avLst>
                <a:gd fmla="val 16667" name="adj"/>
              </a:avLst>
            </a:prstGeom>
            <a:solidFill>
              <a:srgbClr val="F6B26B"/>
            </a:solidFill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44"/>
            <p:cNvSpPr txBox="1"/>
            <p:nvPr/>
          </p:nvSpPr>
          <p:spPr>
            <a:xfrm>
              <a:off x="4324025" y="2157949"/>
              <a:ext cx="933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Vocabulary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56" name="Google Shape;356;p44"/>
          <p:cNvGrpSpPr/>
          <p:nvPr/>
        </p:nvGrpSpPr>
        <p:grpSpPr>
          <a:xfrm>
            <a:off x="2140475" y="3203979"/>
            <a:ext cx="1049175" cy="371100"/>
            <a:chOff x="4277675" y="2133329"/>
            <a:chExt cx="1049175" cy="371100"/>
          </a:xfrm>
        </p:grpSpPr>
        <p:sp>
          <p:nvSpPr>
            <p:cNvPr id="357" name="Google Shape;357;p44"/>
            <p:cNvSpPr/>
            <p:nvPr/>
          </p:nvSpPr>
          <p:spPr>
            <a:xfrm>
              <a:off x="4277675" y="2133329"/>
              <a:ext cx="1026000" cy="371100"/>
            </a:xfrm>
            <a:prstGeom prst="roundRect">
              <a:avLst>
                <a:gd fmla="val 16667" name="adj"/>
              </a:avLst>
            </a:prstGeom>
            <a:solidFill>
              <a:srgbClr val="F6B26B"/>
            </a:solidFill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44"/>
            <p:cNvSpPr txBox="1"/>
            <p:nvPr/>
          </p:nvSpPr>
          <p:spPr>
            <a:xfrm>
              <a:off x="4300850" y="2149525"/>
              <a:ext cx="1026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Noise Remove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59" name="Google Shape;359;p44"/>
          <p:cNvGrpSpPr/>
          <p:nvPr/>
        </p:nvGrpSpPr>
        <p:grpSpPr>
          <a:xfrm>
            <a:off x="2140475" y="3653529"/>
            <a:ext cx="1049175" cy="371100"/>
            <a:chOff x="4277675" y="2133329"/>
            <a:chExt cx="1049175" cy="371100"/>
          </a:xfrm>
        </p:grpSpPr>
        <p:sp>
          <p:nvSpPr>
            <p:cNvPr id="360" name="Google Shape;360;p44"/>
            <p:cNvSpPr/>
            <p:nvPr/>
          </p:nvSpPr>
          <p:spPr>
            <a:xfrm>
              <a:off x="4277675" y="2133329"/>
              <a:ext cx="1026000" cy="371100"/>
            </a:xfrm>
            <a:prstGeom prst="roundRect">
              <a:avLst>
                <a:gd fmla="val 16667" name="adj"/>
              </a:avLst>
            </a:prstGeom>
            <a:solidFill>
              <a:srgbClr val="F6B26B"/>
            </a:solidFill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44"/>
            <p:cNvSpPr txBox="1"/>
            <p:nvPr/>
          </p:nvSpPr>
          <p:spPr>
            <a:xfrm>
              <a:off x="4300850" y="2149525"/>
              <a:ext cx="1026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Normalization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62" name="Google Shape;362;p44"/>
          <p:cNvGrpSpPr/>
          <p:nvPr/>
        </p:nvGrpSpPr>
        <p:grpSpPr>
          <a:xfrm>
            <a:off x="2140475" y="4103075"/>
            <a:ext cx="1037575" cy="371104"/>
            <a:chOff x="4277675" y="2133325"/>
            <a:chExt cx="1037575" cy="371104"/>
          </a:xfrm>
        </p:grpSpPr>
        <p:sp>
          <p:nvSpPr>
            <p:cNvPr id="363" name="Google Shape;363;p44"/>
            <p:cNvSpPr/>
            <p:nvPr/>
          </p:nvSpPr>
          <p:spPr>
            <a:xfrm>
              <a:off x="4277675" y="2133329"/>
              <a:ext cx="1026000" cy="371100"/>
            </a:xfrm>
            <a:prstGeom prst="roundRect">
              <a:avLst>
                <a:gd fmla="val 16667" name="adj"/>
              </a:avLst>
            </a:prstGeom>
            <a:solidFill>
              <a:srgbClr val="F6B26B"/>
            </a:solidFill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44"/>
            <p:cNvSpPr txBox="1"/>
            <p:nvPr/>
          </p:nvSpPr>
          <p:spPr>
            <a:xfrm>
              <a:off x="4289250" y="2133325"/>
              <a:ext cx="1026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Labeling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pic>
        <p:nvPicPr>
          <p:cNvPr id="365" name="Google Shape;36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82625" y="1495075"/>
            <a:ext cx="348725" cy="2476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6" name="Google Shape;366;p44"/>
          <p:cNvGrpSpPr/>
          <p:nvPr/>
        </p:nvGrpSpPr>
        <p:grpSpPr>
          <a:xfrm>
            <a:off x="7656250" y="2372425"/>
            <a:ext cx="1026000" cy="721800"/>
            <a:chOff x="5477175" y="1301800"/>
            <a:chExt cx="1026000" cy="721800"/>
          </a:xfrm>
        </p:grpSpPr>
        <p:sp>
          <p:nvSpPr>
            <p:cNvPr id="367" name="Google Shape;367;p44"/>
            <p:cNvSpPr/>
            <p:nvPr/>
          </p:nvSpPr>
          <p:spPr>
            <a:xfrm>
              <a:off x="5477175" y="1301800"/>
              <a:ext cx="1026000" cy="721800"/>
            </a:xfrm>
            <a:prstGeom prst="roundRect">
              <a:avLst>
                <a:gd fmla="val 16667" name="adj"/>
              </a:avLst>
            </a:prstGeom>
            <a:solidFill>
              <a:srgbClr val="B4A7D6"/>
            </a:solidFill>
            <a:ln cap="flat" cmpd="sng" w="9525">
              <a:solidFill>
                <a:srgbClr val="99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44"/>
            <p:cNvSpPr txBox="1"/>
            <p:nvPr/>
          </p:nvSpPr>
          <p:spPr>
            <a:xfrm>
              <a:off x="5523525" y="1416400"/>
              <a:ext cx="933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Model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Inputs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69" name="Google Shape;369;p44"/>
          <p:cNvGrpSpPr/>
          <p:nvPr/>
        </p:nvGrpSpPr>
        <p:grpSpPr>
          <a:xfrm>
            <a:off x="5954038" y="1429725"/>
            <a:ext cx="1026000" cy="721800"/>
            <a:chOff x="5477175" y="1301800"/>
            <a:chExt cx="1026000" cy="721800"/>
          </a:xfrm>
        </p:grpSpPr>
        <p:sp>
          <p:nvSpPr>
            <p:cNvPr id="370" name="Google Shape;370;p44"/>
            <p:cNvSpPr/>
            <p:nvPr/>
          </p:nvSpPr>
          <p:spPr>
            <a:xfrm>
              <a:off x="5477175" y="1301800"/>
              <a:ext cx="1026000" cy="721800"/>
            </a:xfrm>
            <a:prstGeom prst="roundRect">
              <a:avLst>
                <a:gd fmla="val 16667" name="adj"/>
              </a:avLst>
            </a:prstGeom>
            <a:solidFill>
              <a:srgbClr val="B4A7D6"/>
            </a:solidFill>
            <a:ln cap="flat" cmpd="sng" w="9525">
              <a:solidFill>
                <a:srgbClr val="99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4"/>
            <p:cNvSpPr txBox="1"/>
            <p:nvPr/>
          </p:nvSpPr>
          <p:spPr>
            <a:xfrm>
              <a:off x="5523525" y="1416400"/>
              <a:ext cx="933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One-hot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Encoding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72" name="Google Shape;372;p44"/>
          <p:cNvGrpSpPr/>
          <p:nvPr/>
        </p:nvGrpSpPr>
        <p:grpSpPr>
          <a:xfrm>
            <a:off x="5968188" y="2372425"/>
            <a:ext cx="1037700" cy="721800"/>
            <a:chOff x="5477175" y="1301800"/>
            <a:chExt cx="1037700" cy="721800"/>
          </a:xfrm>
        </p:grpSpPr>
        <p:sp>
          <p:nvSpPr>
            <p:cNvPr id="373" name="Google Shape;373;p44"/>
            <p:cNvSpPr/>
            <p:nvPr/>
          </p:nvSpPr>
          <p:spPr>
            <a:xfrm>
              <a:off x="5477175" y="1301800"/>
              <a:ext cx="1026000" cy="721800"/>
            </a:xfrm>
            <a:prstGeom prst="roundRect">
              <a:avLst>
                <a:gd fmla="val 16667" name="adj"/>
              </a:avLst>
            </a:prstGeom>
            <a:solidFill>
              <a:srgbClr val="B4A7D6"/>
            </a:solidFill>
            <a:ln cap="flat" cmpd="sng" w="9525">
              <a:solidFill>
                <a:srgbClr val="99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4"/>
            <p:cNvSpPr txBox="1"/>
            <p:nvPr/>
          </p:nvSpPr>
          <p:spPr>
            <a:xfrm>
              <a:off x="5477175" y="1416400"/>
              <a:ext cx="1037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Count Vectors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(TF-IDF)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75" name="Google Shape;375;p44"/>
          <p:cNvGrpSpPr/>
          <p:nvPr/>
        </p:nvGrpSpPr>
        <p:grpSpPr>
          <a:xfrm>
            <a:off x="5968188" y="3315125"/>
            <a:ext cx="1037700" cy="721800"/>
            <a:chOff x="5477175" y="1301800"/>
            <a:chExt cx="1037700" cy="721800"/>
          </a:xfrm>
        </p:grpSpPr>
        <p:sp>
          <p:nvSpPr>
            <p:cNvPr id="376" name="Google Shape;376;p44"/>
            <p:cNvSpPr/>
            <p:nvPr/>
          </p:nvSpPr>
          <p:spPr>
            <a:xfrm>
              <a:off x="5477175" y="1301800"/>
              <a:ext cx="1026000" cy="721800"/>
            </a:xfrm>
            <a:prstGeom prst="roundRect">
              <a:avLst>
                <a:gd fmla="val 16667" name="adj"/>
              </a:avLst>
            </a:prstGeom>
            <a:solidFill>
              <a:srgbClr val="B4A7D6"/>
            </a:solidFill>
            <a:ln cap="flat" cmpd="sng" w="9525">
              <a:solidFill>
                <a:srgbClr val="99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44"/>
            <p:cNvSpPr txBox="1"/>
            <p:nvPr/>
          </p:nvSpPr>
          <p:spPr>
            <a:xfrm>
              <a:off x="5477175" y="1416400"/>
              <a:ext cx="1037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Word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Embeddings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78" name="Google Shape;378;p44"/>
          <p:cNvGrpSpPr/>
          <p:nvPr/>
        </p:nvGrpSpPr>
        <p:grpSpPr>
          <a:xfrm>
            <a:off x="1054175" y="1146425"/>
            <a:ext cx="1026000" cy="721800"/>
            <a:chOff x="679200" y="1301800"/>
            <a:chExt cx="1026000" cy="721800"/>
          </a:xfrm>
        </p:grpSpPr>
        <p:sp>
          <p:nvSpPr>
            <p:cNvPr id="379" name="Google Shape;379;p44"/>
            <p:cNvSpPr/>
            <p:nvPr/>
          </p:nvSpPr>
          <p:spPr>
            <a:xfrm>
              <a:off x="679200" y="1301800"/>
              <a:ext cx="1026000" cy="7218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9525">
              <a:solidFill>
                <a:srgbClr val="C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44"/>
            <p:cNvSpPr txBox="1"/>
            <p:nvPr/>
          </p:nvSpPr>
          <p:spPr>
            <a:xfrm>
              <a:off x="799650" y="1462600"/>
              <a:ext cx="863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Corpus</a:t>
              </a:r>
              <a:endParaRPr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grpSp>
        <p:nvGrpSpPr>
          <p:cNvPr id="381" name="Google Shape;381;p44"/>
          <p:cNvGrpSpPr/>
          <p:nvPr/>
        </p:nvGrpSpPr>
        <p:grpSpPr>
          <a:xfrm>
            <a:off x="1054175" y="2372425"/>
            <a:ext cx="1026000" cy="721800"/>
            <a:chOff x="679200" y="1301800"/>
            <a:chExt cx="1026000" cy="721800"/>
          </a:xfrm>
        </p:grpSpPr>
        <p:sp>
          <p:nvSpPr>
            <p:cNvPr id="382" name="Google Shape;382;p44"/>
            <p:cNvSpPr/>
            <p:nvPr/>
          </p:nvSpPr>
          <p:spPr>
            <a:xfrm>
              <a:off x="679200" y="1301800"/>
              <a:ext cx="1026000" cy="721800"/>
            </a:xfrm>
            <a:prstGeom prst="roundRect">
              <a:avLst>
                <a:gd fmla="val 16667" name="adj"/>
              </a:avLst>
            </a:prstGeom>
            <a:solidFill>
              <a:srgbClr val="FFE599"/>
            </a:solidFill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44"/>
            <p:cNvSpPr txBox="1"/>
            <p:nvPr/>
          </p:nvSpPr>
          <p:spPr>
            <a:xfrm>
              <a:off x="926950" y="1470250"/>
              <a:ext cx="5871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3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EDA</a:t>
              </a:r>
              <a:endParaRPr sz="13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sp>
        <p:nvSpPr>
          <p:cNvPr id="384" name="Google Shape;384;p44"/>
          <p:cNvSpPr/>
          <p:nvPr/>
        </p:nvSpPr>
        <p:spPr>
          <a:xfrm>
            <a:off x="1213475" y="1999425"/>
            <a:ext cx="707400" cy="241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4"/>
          <p:cNvSpPr/>
          <p:nvPr/>
        </p:nvSpPr>
        <p:spPr>
          <a:xfrm rot="-5400000">
            <a:off x="5289325" y="2619625"/>
            <a:ext cx="707400" cy="2418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텍스트이(가) 표시된 사진&#10;&#10;자동 생성된 설명" id="386" name="Google Shape;386;p44"/>
          <p:cNvPicPr preferRelativeResize="0"/>
          <p:nvPr/>
        </p:nvPicPr>
        <p:blipFill rotWithShape="1">
          <a:blip r:embed="rId4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7" name="Google Shape;387;p44"/>
          <p:cNvGrpSpPr/>
          <p:nvPr/>
        </p:nvGrpSpPr>
        <p:grpSpPr>
          <a:xfrm>
            <a:off x="4291850" y="4103054"/>
            <a:ext cx="1026000" cy="371100"/>
            <a:chOff x="4277675" y="2133329"/>
            <a:chExt cx="1026000" cy="371100"/>
          </a:xfrm>
        </p:grpSpPr>
        <p:sp>
          <p:nvSpPr>
            <p:cNvPr id="388" name="Google Shape;388;p44"/>
            <p:cNvSpPr/>
            <p:nvPr/>
          </p:nvSpPr>
          <p:spPr>
            <a:xfrm>
              <a:off x="4277675" y="2133329"/>
              <a:ext cx="1026000" cy="371100"/>
            </a:xfrm>
            <a:prstGeom prst="roundRect">
              <a:avLst>
                <a:gd fmla="val 16667" name="adj"/>
              </a:avLst>
            </a:prstGeom>
            <a:solidFill>
              <a:srgbClr val="F6B26B"/>
            </a:solidFill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44"/>
            <p:cNvSpPr txBox="1"/>
            <p:nvPr/>
          </p:nvSpPr>
          <p:spPr>
            <a:xfrm>
              <a:off x="4324025" y="2157949"/>
              <a:ext cx="9333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latin typeface="NanumGothic ExtraBold"/>
                  <a:ea typeface="NanumGothic ExtraBold"/>
                  <a:cs typeface="NanumGothic ExtraBold"/>
                  <a:sym typeface="NanumGothic ExtraBold"/>
                </a:rPr>
                <a:t>Sequence</a:t>
              </a:r>
              <a:endParaRPr sz="1000">
                <a:latin typeface="NanumGothic ExtraBold"/>
                <a:ea typeface="NanumGothic ExtraBold"/>
                <a:cs typeface="NanumGothic ExtraBold"/>
                <a:sym typeface="NanumGothic ExtraBold"/>
              </a:endParaRPr>
            </a:p>
          </p:txBody>
        </p:sp>
      </p:grpSp>
      <p:sp>
        <p:nvSpPr>
          <p:cNvPr id="390" name="Google Shape;390;p44"/>
          <p:cNvSpPr/>
          <p:nvPr/>
        </p:nvSpPr>
        <p:spPr>
          <a:xfrm>
            <a:off x="863150" y="926825"/>
            <a:ext cx="4591800" cy="3905400"/>
          </a:xfrm>
          <a:prstGeom prst="rect">
            <a:avLst/>
          </a:prstGeom>
          <a:noFill/>
          <a:ln cap="flat" cmpd="sng" w="381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4"/>
          <p:cNvSpPr txBox="1"/>
          <p:nvPr/>
        </p:nvSpPr>
        <p:spPr>
          <a:xfrm>
            <a:off x="5618153" y="4257825"/>
            <a:ext cx="30132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여기까지 완료! 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이제는 단어들의 특징추출을 위한 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단어 표현을 해보자! </a:t>
            </a:r>
            <a:endParaRPr sz="13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5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397" name="Google Shape;397;p45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 Steps!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45"/>
          <p:cNvSpPr txBox="1"/>
          <p:nvPr/>
        </p:nvSpPr>
        <p:spPr>
          <a:xfrm>
            <a:off x="358304" y="927775"/>
            <a:ext cx="25902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AutoNum type="arabicPeriod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Sentence Segmentation</a:t>
            </a:r>
            <a:endParaRPr sz="1100"/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AutoNum type="arabicPeriod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/>
          <p:nvPr/>
        </p:nvSpPr>
        <p:spPr>
          <a:xfrm>
            <a:off x="441960" y="365760"/>
            <a:ext cx="34200" cy="4116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4" name="Google Shape;154;p28"/>
          <p:cNvSpPr txBox="1"/>
          <p:nvPr/>
        </p:nvSpPr>
        <p:spPr>
          <a:xfrm>
            <a:off x="582952" y="329125"/>
            <a:ext cx="167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ko" sz="2700" u="none" cap="none" strike="noStrike">
                <a:solidFill>
                  <a:srgbClr val="40404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강사소개</a:t>
            </a:r>
            <a:endParaRPr sz="11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5" name="Google Shape;155;p28"/>
          <p:cNvSpPr txBox="1"/>
          <p:nvPr/>
        </p:nvSpPr>
        <p:spPr>
          <a:xfrm>
            <a:off x="3909201" y="393525"/>
            <a:ext cx="48567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100"/>
              <a:buFont typeface="Arial"/>
              <a:buNone/>
            </a:pPr>
            <a:r>
              <a:rPr i="0" lang="ko" sz="2000" u="none" cap="none" strike="noStrike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연세대학교 일반대학원 석사 졸업</a:t>
            </a:r>
            <a:endParaRPr sz="20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" sz="14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신호처리전공 주 연구분야 잡음제거, 음원분리, 음성강화</a:t>
            </a:r>
            <a:endParaRPr i="0" sz="1400" u="none" cap="none" strike="noStrike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6" name="Google Shape;156;p28"/>
          <p:cNvSpPr txBox="1"/>
          <p:nvPr/>
        </p:nvSpPr>
        <p:spPr>
          <a:xfrm>
            <a:off x="3909200" y="1211200"/>
            <a:ext cx="4720500" cy="35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100"/>
              <a:buFont typeface="Arial"/>
              <a:buNone/>
            </a:pPr>
            <a:r>
              <a:rPr b="1" i="0" lang="ko" sz="1900" u="none" cap="none" strike="noStrike">
                <a:solidFill>
                  <a:srgbClr val="404040"/>
                </a:solidFill>
                <a:latin typeface="Nanum Gothic"/>
                <a:ea typeface="Nanum Gothic"/>
                <a:cs typeface="Nanum Gothic"/>
                <a:sym typeface="Nanum Gothic"/>
              </a:rPr>
              <a:t>강의이력(~2022.8)</a:t>
            </a:r>
            <a:endParaRPr b="1" i="0" sz="1600" u="none" cap="none" strike="noStrike">
              <a:solidFill>
                <a:srgbClr val="40404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r>
              <a:t/>
            </a:r>
            <a:endParaRPr i="0" sz="1200" u="none" cap="none" strike="noStrike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Arial"/>
              <a:buNone/>
            </a:pPr>
            <a:r>
              <a:rPr i="0" lang="ko" sz="1500" u="none" cap="none" strike="noStrike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모두의연구소 aiffel 강남 1기 &amp; 싹 1기</a:t>
            </a:r>
            <a:endParaRPr i="0" sz="1500" u="none" cap="none" strike="noStrike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Arial"/>
              <a:buNone/>
            </a:pP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기상청 AI 프로젝트 강사</a:t>
            </a:r>
            <a:endParaRPr sz="15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Arial"/>
              <a:buNone/>
            </a:pPr>
            <a:r>
              <a:rPr i="0" lang="ko" sz="1500" u="none" cap="none" strike="noStrike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엘리스 알고리즘 강사</a:t>
            </a:r>
            <a:endParaRPr i="0" sz="1500" u="none" cap="none" strike="noStrike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Arial"/>
              <a:buNone/>
            </a:pP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팀스파르타 AI트랙 1기 프로젝트 튜터</a:t>
            </a:r>
            <a:endParaRPr sz="15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Arial"/>
              <a:buNone/>
            </a:pP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영우글로벌러닝 2, 3, 4, 5, 6기 자연어처리 강사</a:t>
            </a:r>
            <a:endParaRPr sz="15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Arial"/>
              <a:buNone/>
            </a:pP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엑스퍼트 x 하이서울기업 빅데이터시각화과정 강사</a:t>
            </a:r>
            <a:endParaRPr sz="15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Arial"/>
              <a:buNone/>
            </a:pP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멀티캠퍼스 빅데이터과정 7, 8, 11, 12회 딥러닝 강사</a:t>
            </a:r>
            <a:endParaRPr sz="15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Arial"/>
              <a:buNone/>
            </a:pP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서울시교육청 x 네패스 직업계고 2021, 2022 ai 강사</a:t>
            </a:r>
            <a:endParaRPr sz="15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Arial"/>
              <a:buNone/>
            </a:pP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Upstage x 네이버커넥트 부스트캠</a:t>
            </a: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프 ai tech</a:t>
            </a: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 3, </a:t>
            </a: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4</a:t>
            </a: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기 멘토</a:t>
            </a:r>
            <a:endParaRPr i="0" sz="1500" u="none" cap="none" strike="noStrike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700"/>
              <a:buFont typeface="Arial"/>
              <a:buNone/>
            </a:pP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그 외 기업강의 다수</a:t>
            </a:r>
            <a:endParaRPr i="0" sz="1500" u="none" cap="none" strike="noStrike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t/>
            </a:r>
            <a:endParaRPr sz="16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</a:pP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(전)</a:t>
            </a: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㈜비바이노베이션 기술 자문</a:t>
            </a:r>
            <a:endParaRPr sz="15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</a:pPr>
            <a:r>
              <a:rPr lang="ko" sz="1500">
                <a:solidFill>
                  <a:srgbClr val="3F3F3F"/>
                </a:solidFill>
                <a:latin typeface="Nanum Gothic"/>
                <a:ea typeface="Nanum Gothic"/>
                <a:cs typeface="Nanum Gothic"/>
                <a:sym typeface="Nanum Gothic"/>
              </a:rPr>
              <a:t>(현)㈜스마트사운드 AI reseacher 주임연구원</a:t>
            </a:r>
            <a:endParaRPr sz="1500">
              <a:solidFill>
                <a:srgbClr val="3F3F3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157" name="Google Shape;157;p28"/>
          <p:cNvGrpSpPr/>
          <p:nvPr/>
        </p:nvGrpSpPr>
        <p:grpSpPr>
          <a:xfrm>
            <a:off x="1394082" y="1703024"/>
            <a:ext cx="1852650" cy="2281235"/>
            <a:chOff x="1858776" y="2429189"/>
            <a:chExt cx="2470200" cy="3041647"/>
          </a:xfrm>
        </p:grpSpPr>
        <p:pic>
          <p:nvPicPr>
            <p:cNvPr descr="텍스트이(가) 표시된 사진&#10;&#10;자동 생성된 설명" id="158" name="Google Shape;158;p28"/>
            <p:cNvPicPr preferRelativeResize="0"/>
            <p:nvPr/>
          </p:nvPicPr>
          <p:blipFill rotWithShape="1">
            <a:blip r:embed="rId3">
              <a:alphaModFix/>
            </a:blip>
            <a:srcRect b="26232" l="19689" r="18414" t="9059"/>
            <a:stretch/>
          </p:blipFill>
          <p:spPr>
            <a:xfrm>
              <a:off x="2094111" y="2429189"/>
              <a:ext cx="1999623" cy="19996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9" name="Google Shape;159;p28"/>
            <p:cNvSpPr txBox="1"/>
            <p:nvPr/>
          </p:nvSpPr>
          <p:spPr>
            <a:xfrm>
              <a:off x="1858776" y="4660236"/>
              <a:ext cx="2470200" cy="81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2100"/>
                <a:buFont typeface="Arial"/>
                <a:buNone/>
              </a:pPr>
              <a:r>
                <a:rPr b="0" i="0" lang="ko" sz="21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백혜림</a:t>
              </a:r>
              <a:endParaRPr b="0" i="0" sz="2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400"/>
                <a:buFont typeface="Arial"/>
                <a:buNone/>
              </a:pPr>
              <a:r>
                <a:rPr lang="ko">
                  <a:solidFill>
                    <a:srgbClr val="3F3F3F"/>
                  </a:solidFill>
                </a:rPr>
                <a:t>rimiyeyo</a:t>
              </a:r>
              <a:r>
                <a:rPr lang="ko" sz="14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@</a:t>
              </a:r>
              <a:r>
                <a:rPr lang="ko">
                  <a:solidFill>
                    <a:srgbClr val="3F3F3F"/>
                  </a:solidFill>
                </a:rPr>
                <a:t>gmail.com</a:t>
              </a:r>
              <a:endPara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0" name="Google Shape;160;p2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6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04" name="Google Shape;404;p46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Sentence Segmentation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46"/>
          <p:cNvSpPr txBox="1"/>
          <p:nvPr/>
        </p:nvSpPr>
        <p:spPr>
          <a:xfrm>
            <a:off x="358304" y="927775"/>
            <a:ext cx="4713300" cy="3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보통 훈련 시 우리가 원하는 데이터는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sentence/line</a:t>
            </a:r>
            <a:endParaRPr sz="1100"/>
          </a:p>
          <a:p>
            <a:pPr indent="-2413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우리가 수집한 corpus는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 라인에 여러 문장이 들어있거나,</a:t>
            </a:r>
            <a:endParaRPr sz="1100"/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 문장이 여러 라인에 들어있음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Sentence Segmentation을 통해 원하는 형태로 변환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마침표등을 단순히 문장의 끝으로 처리하면 안됨!</a:t>
            </a:r>
            <a:endParaRPr sz="1100"/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ex. 3.141592, U.S</a:t>
            </a:r>
            <a:endParaRPr sz="1100"/>
          </a:p>
          <a:p>
            <a:pPr indent="-2413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NLTK를 활용하여 변환 가능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from</a:t>
            </a: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nltk.tokenize </a:t>
            </a:r>
            <a:r>
              <a:rPr b="0" i="0" lang="ko" sz="1500" u="none" cap="none" strike="noStrik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import</a:t>
            </a: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sent_tokenize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7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11" name="Google Shape;411;p47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Multiple sentence/line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47"/>
          <p:cNvSpPr/>
          <p:nvPr/>
        </p:nvSpPr>
        <p:spPr>
          <a:xfrm>
            <a:off x="1587534" y="3004085"/>
            <a:ext cx="6160200" cy="1512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47"/>
          <p:cNvSpPr txBox="1"/>
          <p:nvPr/>
        </p:nvSpPr>
        <p:spPr>
          <a:xfrm>
            <a:off x="1589827" y="1021931"/>
            <a:ext cx="6155100" cy="1164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0" lIns="0" spcFirstLastPara="1" rIns="0" wrap="square" tIns="79525">
            <a:spAutoFit/>
          </a:bodyPr>
          <a:lstStyle/>
          <a:p>
            <a:pPr indent="0" lvl="0" marL="63500" marR="139700" rtl="0" algn="just">
              <a:lnSpc>
                <a:spcPct val="201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mo"/>
              <a:buNone/>
            </a:pPr>
            <a:r>
              <a:rPr b="0" i="0" lang="ko" sz="10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현재 TED 웹사이트에는 1,000개가 넘는 TED강연들이 있습니다. 여기 계신 여러분의 대다수는 정말 대단한 일이라고 생각하시겠죠 -- 전 다릅  니다. 전 그렇게 생각하지 않아요. 저는 여기 한 가지 문제점이 있다고 생각합니다. 왜냐하면 강연이 1,000개라는 것은, 공유할 만한 아이디어들  이 1,000개 이상이라는 뜻이 되기 때문이죠. 도대체 무슨 수로 1,000개나 되는 아이디어를 널리 알릴 건가요?</a:t>
            </a:r>
            <a:endParaRPr b="0" i="0" sz="10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14" name="Google Shape;414;p47"/>
          <p:cNvSpPr/>
          <p:nvPr/>
        </p:nvSpPr>
        <p:spPr>
          <a:xfrm rot="5400000">
            <a:off x="4307810" y="2237363"/>
            <a:ext cx="354000" cy="77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8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20" name="Google Shape;420;p48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Multiple sentence/sentence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48"/>
          <p:cNvSpPr/>
          <p:nvPr/>
        </p:nvSpPr>
        <p:spPr>
          <a:xfrm>
            <a:off x="1846947" y="681552"/>
            <a:ext cx="5450100" cy="2109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48"/>
          <p:cNvSpPr/>
          <p:nvPr/>
        </p:nvSpPr>
        <p:spPr>
          <a:xfrm>
            <a:off x="1846947" y="3434682"/>
            <a:ext cx="5450100" cy="15288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48"/>
          <p:cNvSpPr/>
          <p:nvPr/>
        </p:nvSpPr>
        <p:spPr>
          <a:xfrm rot="5400000">
            <a:off x="4395038" y="2727567"/>
            <a:ext cx="354000" cy="77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9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29" name="Google Shape;429;p49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49"/>
          <p:cNvSpPr txBox="1"/>
          <p:nvPr/>
        </p:nvSpPr>
        <p:spPr>
          <a:xfrm>
            <a:off x="358304" y="927775"/>
            <a:ext cx="5820000" cy="16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Why?</a:t>
            </a:r>
            <a:endParaRPr sz="1100"/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두 개이상의 다른 token들의 결합으로 이루어진 단어를 쪼개어,</a:t>
            </a:r>
            <a:endParaRPr sz="1100"/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Vocabulary 숫자를 줄이고, 희소성(sparseness)를 낮추기 위함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Example</a:t>
            </a:r>
            <a:endParaRPr sz="1100"/>
          </a:p>
        </p:txBody>
      </p:sp>
      <p:sp>
        <p:nvSpPr>
          <p:cNvPr id="431" name="Google Shape;431;p49"/>
          <p:cNvSpPr/>
          <p:nvPr/>
        </p:nvSpPr>
        <p:spPr>
          <a:xfrm>
            <a:off x="358304" y="2571750"/>
            <a:ext cx="6853500" cy="1644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0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37" name="Google Shape;437;p50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Korean Tokenization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50"/>
          <p:cNvSpPr txBox="1"/>
          <p:nvPr/>
        </p:nvSpPr>
        <p:spPr>
          <a:xfrm>
            <a:off x="358304" y="927776"/>
            <a:ext cx="47373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Why?</a:t>
            </a:r>
            <a:endParaRPr sz="1100"/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교착어 : 어근에 접사가 붙어 다양한 단어가 파생됨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띄어쓰기 통일의 필요성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1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44" name="Google Shape;444;p51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 for Other Languages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51"/>
          <p:cNvSpPr txBox="1"/>
          <p:nvPr/>
        </p:nvSpPr>
        <p:spPr>
          <a:xfrm>
            <a:off x="358304" y="927776"/>
            <a:ext cx="6158700" cy="1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영어 : 띄어쓰기가 이미 잘되어 있음. NLTK를 사용하여 comma등 후처리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중국어 : 기본적인 띄어쓰기가 없음. Character단위로 사용해도 무방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일본어 : 기본적인 띄어쓰기가 없음.</a:t>
            </a:r>
            <a:endParaRPr sz="11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52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51" name="Google Shape;451;p52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형태소 분석 및 품사 태깅 (Part of Speech Tagging)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52"/>
          <p:cNvSpPr txBox="1"/>
          <p:nvPr/>
        </p:nvSpPr>
        <p:spPr>
          <a:xfrm>
            <a:off x="358304" y="927776"/>
            <a:ext cx="69675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형태소 분석 : 형태소를 비롯하여, 어근, 접두사/접미사, 품사(POS, part-of-speech)등 다양한 언어적 속성의 구조를 파악하는 것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품사 태깅 : 형태소의 뜻과 문맥을 고려하여 그것에 마크업을 하는 일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52"/>
          <p:cNvSpPr txBox="1"/>
          <p:nvPr/>
        </p:nvSpPr>
        <p:spPr>
          <a:xfrm>
            <a:off x="6304547" y="2039236"/>
            <a:ext cx="27438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출처: </a:t>
            </a:r>
            <a:r>
              <a:rPr lang="ko" sz="800" u="sng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https://konlpy-ko.readthedocs.io/ko/v0.4.3/morph/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3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59" name="Google Shape;459;p53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</a:t>
            </a: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 Tagger for Other Languages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60" name="Google Shape;460;p53"/>
          <p:cNvGraphicFramePr/>
          <p:nvPr/>
        </p:nvGraphicFramePr>
        <p:xfrm>
          <a:off x="1196822" y="148504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{626DA31B-5612-428C-B107-01CF7C448640}</a:tableStyleId>
              </a:tblPr>
              <a:tblGrid>
                <a:gridCol w="667950"/>
                <a:gridCol w="1321100"/>
                <a:gridCol w="691200"/>
                <a:gridCol w="4334225"/>
              </a:tblGrid>
              <a:tr h="199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 u="none" cap="none" strike="noStrike">
                          <a:solidFill>
                            <a:srgbClr val="FFFFFF"/>
                          </a:solidFill>
                        </a:rPr>
                        <a:t>언어</a:t>
                      </a:r>
                      <a:endParaRPr sz="13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27150" marB="0" marR="0" marL="0"/>
                </a:tc>
                <a:tc>
                  <a:txBody>
                    <a:bodyPr/>
                    <a:lstStyle/>
                    <a:p>
                      <a:pPr indent="0" lvl="0" marL="3048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 u="none" cap="none" strike="noStrike">
                          <a:solidFill>
                            <a:srgbClr val="FFFFFF"/>
                          </a:solidFill>
                        </a:rPr>
                        <a:t>프로그램명</a:t>
                      </a:r>
                      <a:endParaRPr sz="13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27150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 u="none" cap="none" strike="noStrike">
                          <a:solidFill>
                            <a:srgbClr val="FFFFFF"/>
                          </a:solidFill>
                        </a:rPr>
                        <a:t>제작언어</a:t>
                      </a:r>
                      <a:endParaRPr sz="13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27150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300" u="none" cap="none" strike="noStrike">
                          <a:solidFill>
                            <a:srgbClr val="FFFFFF"/>
                          </a:solidFill>
                        </a:rPr>
                        <a:t>특징</a:t>
                      </a:r>
                      <a:endParaRPr sz="13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27150" marB="0" marR="0" marL="0"/>
                </a:tc>
              </a:tr>
              <a:tr h="199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한국어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5250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Mecab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5250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C++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5250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일본어 Mecab을 wrapping. 속도가 가장 빠름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5250" marB="0" marR="0" marL="0"/>
                </a:tc>
              </a:tr>
              <a:tr h="199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한국어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3825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KoNLPy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3825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복합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3825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설치와 사용이 편리하나, 일부 tagger의 경우 속도가 느림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3825" marB="0" marR="0" marL="0"/>
                </a:tc>
              </a:tr>
              <a:tr h="199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일본어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4775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Mecab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4775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C++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4775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속도가 가장 빠름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4775" marB="0" marR="0" marL="0"/>
                </a:tc>
              </a:tr>
              <a:tr h="199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중국어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5250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Stanford Parser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5250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Java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5250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미국 스탠포드에서 개발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5250" marB="0" marR="0" marL="0"/>
                </a:tc>
              </a:tr>
              <a:tr h="199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중국어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3825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PKU Parser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3825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Java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3825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북경대학교에서 개발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3825" marB="0" marR="0" marL="0"/>
                </a:tc>
              </a:tr>
              <a:tr h="1990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중국어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4775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Jieba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4775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Python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4775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400" u="none" cap="none" strike="noStrike"/>
                        <a:t>가장 최근에 개발. Python으로 제작되어 시스템 구성에 용이</a:t>
                      </a:r>
                      <a:endParaRPr sz="14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24775" marB="0" marR="0" marL="0"/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4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66" name="Google Shape;466;p54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KoNLPy 내 분석기별 성능 차이 분석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7" name="Google Shape;467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7707" y="1858447"/>
            <a:ext cx="6872311" cy="2279797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54"/>
          <p:cNvSpPr txBox="1"/>
          <p:nvPr/>
        </p:nvSpPr>
        <p:spPr>
          <a:xfrm>
            <a:off x="358304" y="927776"/>
            <a:ext cx="8531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로딩시간 : 분석기가 사용하는 사전(dictionary) 로딩을 포함해 형태소 분석기 클래스를 읽어 들이는 시간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실행시간 : 10만 문자의 문서를 분석하는 데 소요되는 시간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5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74" name="Google Shape;474;p55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문자 개수 대비 실행 시간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55"/>
          <p:cNvSpPr txBox="1"/>
          <p:nvPr/>
        </p:nvSpPr>
        <p:spPr>
          <a:xfrm>
            <a:off x="358304" y="927775"/>
            <a:ext cx="8531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5개 형태소 분석기 모두 문자 개수가 많아질 떄 실행 시간이 기하급수적으로 증가!</a:t>
            </a:r>
            <a:endParaRPr sz="1100"/>
          </a:p>
        </p:txBody>
      </p:sp>
      <p:pic>
        <p:nvPicPr>
          <p:cNvPr id="476" name="Google Shape;476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2157" y="1349648"/>
            <a:ext cx="4559687" cy="3539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66" name="Google Shape;166;p29"/>
          <p:cNvSpPr/>
          <p:nvPr/>
        </p:nvSpPr>
        <p:spPr>
          <a:xfrm>
            <a:off x="441960" y="365760"/>
            <a:ext cx="34200" cy="4116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7" name="Google Shape;167;p29"/>
          <p:cNvSpPr/>
          <p:nvPr/>
        </p:nvSpPr>
        <p:spPr>
          <a:xfrm>
            <a:off x="612648" y="329150"/>
            <a:ext cx="1000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>
                <a:solidFill>
                  <a:srgbClr val="3A3838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목차</a:t>
            </a:r>
            <a:endParaRPr sz="11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grpSp>
        <p:nvGrpSpPr>
          <p:cNvPr id="168" name="Google Shape;168;p29"/>
          <p:cNvGrpSpPr/>
          <p:nvPr/>
        </p:nvGrpSpPr>
        <p:grpSpPr>
          <a:xfrm>
            <a:off x="701040" y="1623060"/>
            <a:ext cx="5265495" cy="2590875"/>
            <a:chOff x="904240" y="1991360"/>
            <a:chExt cx="7020660" cy="3454500"/>
          </a:xfrm>
        </p:grpSpPr>
        <p:sp>
          <p:nvSpPr>
            <p:cNvPr id="169" name="Google Shape;169;p29"/>
            <p:cNvSpPr/>
            <p:nvPr/>
          </p:nvSpPr>
          <p:spPr>
            <a:xfrm>
              <a:off x="904240" y="1991360"/>
              <a:ext cx="2966700" cy="3454500"/>
            </a:xfrm>
            <a:prstGeom prst="homePlate">
              <a:avLst>
                <a:gd fmla="val 50000" name="adj"/>
              </a:avLst>
            </a:prstGeom>
            <a:solidFill>
              <a:srgbClr val="FFD96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0" name="Google Shape;170;p29"/>
            <p:cNvSpPr/>
            <p:nvPr/>
          </p:nvSpPr>
          <p:spPr>
            <a:xfrm>
              <a:off x="2915920" y="1991360"/>
              <a:ext cx="2997300" cy="3454500"/>
            </a:xfrm>
            <a:prstGeom prst="chevron">
              <a:avLst>
                <a:gd fmla="val 50000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1" name="Google Shape;171;p29"/>
            <p:cNvSpPr/>
            <p:nvPr/>
          </p:nvSpPr>
          <p:spPr>
            <a:xfrm>
              <a:off x="4927600" y="1991360"/>
              <a:ext cx="2997300" cy="3454500"/>
            </a:xfrm>
            <a:prstGeom prst="chevron">
              <a:avLst>
                <a:gd fmla="val 50000" name="adj"/>
              </a:avLst>
            </a:prstGeom>
            <a:solidFill>
              <a:srgbClr val="EDEDE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72" name="Google Shape;172;p29"/>
          <p:cNvSpPr/>
          <p:nvPr/>
        </p:nvSpPr>
        <p:spPr>
          <a:xfrm>
            <a:off x="6015125" y="1735599"/>
            <a:ext cx="2878500" cy="22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400"/>
              <a:buFont typeface="Nanum Gothic"/>
              <a:buAutoNum type="arabicPeriod"/>
            </a:pPr>
            <a:r>
              <a:rPr lang="ko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Tokenization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400"/>
              <a:buFont typeface="Nanum Gothic"/>
              <a:buAutoNum type="arabicPeriod"/>
            </a:pPr>
            <a:r>
              <a:rPr lang="ko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Encoding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400"/>
              <a:buFont typeface="Nanum Gothic"/>
              <a:buAutoNum type="arabicPeriod"/>
            </a:pPr>
            <a:r>
              <a:rPr lang="ko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Sentence Segmentation</a:t>
            </a:r>
            <a:endParaRPr>
              <a:solidFill>
                <a:srgbClr val="3A3838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400"/>
              <a:buFont typeface="Nanum Gothic"/>
              <a:buAutoNum type="arabicPeriod"/>
            </a:pPr>
            <a:r>
              <a:rPr lang="ko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Tokenizer</a:t>
            </a:r>
            <a:endParaRPr>
              <a:solidFill>
                <a:srgbClr val="3A3838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400"/>
              <a:buFont typeface="Nanum Gothic"/>
              <a:buAutoNum type="arabicPeriod"/>
            </a:pPr>
            <a:r>
              <a:rPr lang="ko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Tokenization Style의 특성</a:t>
            </a:r>
            <a:endParaRPr>
              <a:solidFill>
                <a:srgbClr val="3A3838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400"/>
              <a:buFont typeface="Nanum Gothic"/>
              <a:buAutoNum type="arabicPeriod"/>
            </a:pPr>
            <a:r>
              <a:rPr lang="ko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Subword Segmentation</a:t>
            </a:r>
            <a:endParaRPr>
              <a:solidFill>
                <a:srgbClr val="3A3838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400"/>
              <a:buFont typeface="Nanum Gothic"/>
              <a:buAutoNum type="arabicPeriod"/>
            </a:pPr>
            <a:r>
              <a:rPr lang="ko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DeTokenization</a:t>
            </a:r>
            <a:r>
              <a:rPr lang="ko" sz="1400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sz="1400">
              <a:solidFill>
                <a:srgbClr val="3A3838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56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82" name="Google Shape;482;p56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형태소 분석 품질 비교</a:t>
            </a:r>
            <a:endParaRPr sz="1100"/>
          </a:p>
        </p:txBody>
      </p:sp>
      <p:pic>
        <p:nvPicPr>
          <p:cNvPr id="483" name="Google Shape;483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3804" y="1627615"/>
            <a:ext cx="6640116" cy="2807139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6"/>
          <p:cNvSpPr txBox="1"/>
          <p:nvPr/>
        </p:nvSpPr>
        <p:spPr>
          <a:xfrm>
            <a:off x="358304" y="927775"/>
            <a:ext cx="8531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‘아버지가방에들어가신다’ 문장을 분석한 결과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7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490" name="Google Shape;490;p57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품사 태깅 예제 (feat. Mecab)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57"/>
          <p:cNvSpPr txBox="1"/>
          <p:nvPr/>
        </p:nvSpPr>
        <p:spPr>
          <a:xfrm>
            <a:off x="215459" y="753938"/>
            <a:ext cx="3300900" cy="3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ko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	아버지가 방에 들어가신다.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아버지	NNG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가	JKS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방	NNG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에	JKB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들어가	VV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신다	EP+EF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.	SF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&lt;EOS&gt;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0350" lvl="0" marL="2667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r>
              <a:rPr b="0" i="0" lang="ko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아버지 가방에 들어가신다.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아버지	NNG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가방	NNG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에	JKB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들어가	VV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신다	EP+EF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.	SF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&lt;EOS&gt;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92" name="Google Shape;492;p57"/>
          <p:cNvGraphicFramePr/>
          <p:nvPr/>
        </p:nvGraphicFramePr>
        <p:xfrm>
          <a:off x="3646661" y="89831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{626DA31B-5612-428C-B107-01CF7C448640}</a:tableStyleId>
              </a:tblPr>
              <a:tblGrid>
                <a:gridCol w="723425"/>
                <a:gridCol w="1278275"/>
                <a:gridCol w="1053475"/>
                <a:gridCol w="1630700"/>
              </a:tblGrid>
              <a:tr h="159800">
                <a:tc>
                  <a:txBody>
                    <a:bodyPr/>
                    <a:lstStyle/>
                    <a:p>
                      <a:pPr indent="0" lvl="0" marL="25400" marR="0" rtl="0" algn="l">
                        <a:lnSpc>
                          <a:spcPct val="1156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 u="none" cap="none" strike="noStrike">
                          <a:solidFill>
                            <a:srgbClr val="FFFFFF"/>
                          </a:solidFill>
                        </a:rPr>
                        <a:t>태그</a:t>
                      </a:r>
                      <a:endParaRPr sz="9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/>
                </a:tc>
                <a:tc>
                  <a:txBody>
                    <a:bodyPr/>
                    <a:lstStyle/>
                    <a:p>
                      <a:pPr indent="0" lvl="0" marL="469900" marR="0" rtl="0" algn="l">
                        <a:lnSpc>
                          <a:spcPct val="1156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 u="none" cap="none" strike="noStrike">
                          <a:solidFill>
                            <a:srgbClr val="FFFFFF"/>
                          </a:solidFill>
                        </a:rPr>
                        <a:t>설명</a:t>
                      </a:r>
                      <a:endParaRPr sz="9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/>
                </a:tc>
                <a:tc>
                  <a:txBody>
                    <a:bodyPr/>
                    <a:lstStyle/>
                    <a:p>
                      <a:pPr indent="0" lvl="0" marL="368300" marR="0" rtl="0" algn="l">
                        <a:lnSpc>
                          <a:spcPct val="1156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 u="none" cap="none" strike="noStrike">
                          <a:solidFill>
                            <a:srgbClr val="FFFFFF"/>
                          </a:solidFill>
                        </a:rPr>
                        <a:t>태그</a:t>
                      </a:r>
                      <a:endParaRPr sz="9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/>
                </a:tc>
                <a:tc>
                  <a:txBody>
                    <a:bodyPr/>
                    <a:lstStyle/>
                    <a:p>
                      <a:pPr indent="0" lvl="0" marL="482600" marR="0" rtl="0" algn="l">
                        <a:lnSpc>
                          <a:spcPct val="1156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 u="none" cap="none" strike="noStrike">
                          <a:solidFill>
                            <a:srgbClr val="FFFFFF"/>
                          </a:solidFill>
                        </a:rPr>
                        <a:t>설명</a:t>
                      </a:r>
                      <a:endParaRPr sz="9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0" marB="0" marR="0" marL="0"/>
                </a:tc>
              </a:tr>
              <a:tr h="159800">
                <a:tc>
                  <a:txBody>
                    <a:bodyPr/>
                    <a:lstStyle/>
                    <a:p>
                      <a:pPr indent="0" lvl="0" marL="25400" marR="0" rtl="0" algn="l">
                        <a:lnSpc>
                          <a:spcPct val="113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u="none" cap="none" strike="noStrike"/>
                        <a:t>NNG</a:t>
                      </a:r>
                      <a:endParaRPr sz="9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0" marB="0" marR="0" marL="0"/>
                </a:tc>
                <a:tc>
                  <a:txBody>
                    <a:bodyPr/>
                    <a:lstStyle/>
                    <a:p>
                      <a:pPr indent="0" lvl="0" marL="469900" marR="0" rtl="0" algn="l">
                        <a:lnSpc>
                          <a:spcPct val="113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u="none" cap="none" strike="noStrike"/>
                        <a:t>일반 명사</a:t>
                      </a:r>
                      <a:endParaRPr sz="9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0" marB="0" marR="0" marL="0"/>
                </a:tc>
                <a:tc>
                  <a:txBody>
                    <a:bodyPr/>
                    <a:lstStyle/>
                    <a:p>
                      <a:pPr indent="0" lvl="0" marL="368300" marR="0" rtl="0" algn="l">
                        <a:lnSpc>
                          <a:spcPct val="113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u="none" cap="none" strike="noStrike"/>
                        <a:t>EP</a:t>
                      </a:r>
                      <a:endParaRPr sz="9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0" marB="0" marR="0" marL="0"/>
                </a:tc>
                <a:tc>
                  <a:txBody>
                    <a:bodyPr/>
                    <a:lstStyle/>
                    <a:p>
                      <a:pPr indent="0" lvl="0" marL="482600" marR="0" rtl="0" algn="l">
                        <a:lnSpc>
                          <a:spcPct val="11333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u="none" cap="none" strike="noStrike"/>
                        <a:t>선어말 어미</a:t>
                      </a:r>
                      <a:endParaRPr sz="900" u="none" cap="none" strike="noStrike"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0" marB="0" marR="0" marL="0"/>
                </a:tc>
              </a:tr>
            </a:tbl>
          </a:graphicData>
        </a:graphic>
      </p:graphicFrame>
      <p:sp>
        <p:nvSpPr>
          <p:cNvPr id="493" name="Google Shape;493;p57"/>
          <p:cNvSpPr txBox="1"/>
          <p:nvPr/>
        </p:nvSpPr>
        <p:spPr>
          <a:xfrm>
            <a:off x="3659779" y="1201157"/>
            <a:ext cx="39768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NNP	고유 명사	EF	종결 어미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94" name="Google Shape;494;p57"/>
          <p:cNvSpPr txBox="1"/>
          <p:nvPr/>
        </p:nvSpPr>
        <p:spPr>
          <a:xfrm>
            <a:off x="3646661" y="1377719"/>
            <a:ext cx="4686300" cy="138600"/>
          </a:xfrm>
          <a:prstGeom prst="rect">
            <a:avLst/>
          </a:prstGeom>
          <a:solidFill>
            <a:srgbClr val="E9F0E8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marR="0" rtl="0" algn="l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NNB	의존 명사	EC	연결 어미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95" name="Google Shape;495;p57"/>
          <p:cNvSpPr txBox="1"/>
          <p:nvPr/>
        </p:nvSpPr>
        <p:spPr>
          <a:xfrm>
            <a:off x="3659779" y="1521197"/>
            <a:ext cx="43161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NNBC	단위를 나타내는 명사	ETN	명사형 전성 어미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96" name="Google Shape;496;p57"/>
          <p:cNvSpPr txBox="1"/>
          <p:nvPr/>
        </p:nvSpPr>
        <p:spPr>
          <a:xfrm>
            <a:off x="3646661" y="1697324"/>
            <a:ext cx="4686300" cy="138600"/>
          </a:xfrm>
          <a:prstGeom prst="rect">
            <a:avLst/>
          </a:prstGeom>
          <a:solidFill>
            <a:srgbClr val="E9F0E8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marR="0" rtl="0" algn="l">
              <a:lnSpc>
                <a:spcPct val="11208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NR	수사	ETM	관형형 전성 어미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97" name="Google Shape;497;p57"/>
          <p:cNvSpPr txBox="1"/>
          <p:nvPr/>
        </p:nvSpPr>
        <p:spPr>
          <a:xfrm>
            <a:off x="3659779" y="1838951"/>
            <a:ext cx="40806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NP	대명사	XPN	체언 접두사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98" name="Google Shape;498;p57"/>
          <p:cNvSpPr txBox="1"/>
          <p:nvPr/>
        </p:nvSpPr>
        <p:spPr>
          <a:xfrm>
            <a:off x="3646661" y="2016929"/>
            <a:ext cx="4686300" cy="138600"/>
          </a:xfrm>
          <a:prstGeom prst="rect">
            <a:avLst/>
          </a:prstGeom>
          <a:solidFill>
            <a:srgbClr val="E9F0E8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VV	동사	XSN	명사 파생 접미사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499" name="Google Shape;499;p57"/>
          <p:cNvSpPr txBox="1"/>
          <p:nvPr/>
        </p:nvSpPr>
        <p:spPr>
          <a:xfrm>
            <a:off x="3659779" y="2158991"/>
            <a:ext cx="43161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VA	형용사	XSV	동사 파생 접미사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00" name="Google Shape;500;p57"/>
          <p:cNvSpPr txBox="1"/>
          <p:nvPr/>
        </p:nvSpPr>
        <p:spPr>
          <a:xfrm>
            <a:off x="3646661" y="2336534"/>
            <a:ext cx="4686300" cy="138600"/>
          </a:xfrm>
          <a:prstGeom prst="rect">
            <a:avLst/>
          </a:prstGeom>
          <a:solidFill>
            <a:srgbClr val="E9F0E8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marR="0" rtl="0" algn="l">
              <a:lnSpc>
                <a:spcPct val="112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VX	보조 용언	XSA	형용사 파생 접미사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01" name="Google Shape;501;p57"/>
          <p:cNvSpPr txBox="1"/>
          <p:nvPr/>
        </p:nvSpPr>
        <p:spPr>
          <a:xfrm>
            <a:off x="3659779" y="2479031"/>
            <a:ext cx="37410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VCP	긍정 지정사	XR	어근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02" name="Google Shape;502;p57"/>
          <p:cNvSpPr txBox="1"/>
          <p:nvPr/>
        </p:nvSpPr>
        <p:spPr>
          <a:xfrm>
            <a:off x="3646661" y="2656139"/>
            <a:ext cx="4686300" cy="138600"/>
          </a:xfrm>
          <a:prstGeom prst="rect">
            <a:avLst/>
          </a:prstGeom>
          <a:solidFill>
            <a:srgbClr val="E9F0E8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marR="0" rtl="0" algn="l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VCN	부정 지정사	SF	마침표, 물음표, 느낌표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03" name="Google Shape;503;p57"/>
          <p:cNvSpPr txBox="1"/>
          <p:nvPr/>
        </p:nvSpPr>
        <p:spPr>
          <a:xfrm>
            <a:off x="3659779" y="2799071"/>
            <a:ext cx="39771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MM	관형사	SE	줄임표 …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04" name="Google Shape;504;p57"/>
          <p:cNvSpPr txBox="1"/>
          <p:nvPr/>
        </p:nvSpPr>
        <p:spPr>
          <a:xfrm>
            <a:off x="3646661" y="2975744"/>
            <a:ext cx="4686300" cy="138600"/>
          </a:xfrm>
          <a:prstGeom prst="rect">
            <a:avLst/>
          </a:prstGeom>
          <a:solidFill>
            <a:srgbClr val="E9F0E8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marR="0" rtl="0" algn="l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MAG	일반 부사	SSO	여는 괄호 (, [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05" name="Google Shape;505;p57"/>
          <p:cNvSpPr txBox="1"/>
          <p:nvPr/>
        </p:nvSpPr>
        <p:spPr>
          <a:xfrm>
            <a:off x="3659779" y="3119111"/>
            <a:ext cx="41391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MAJ	접속 부사	SSC	닫는 괄호 ), ]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06" name="Google Shape;506;p57"/>
          <p:cNvSpPr txBox="1"/>
          <p:nvPr/>
        </p:nvSpPr>
        <p:spPr>
          <a:xfrm>
            <a:off x="3646661" y="3295349"/>
            <a:ext cx="4686300" cy="138600"/>
          </a:xfrm>
          <a:prstGeom prst="rect">
            <a:avLst/>
          </a:prstGeom>
          <a:solidFill>
            <a:srgbClr val="E9F0E8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marR="0" rtl="0" algn="l">
              <a:lnSpc>
                <a:spcPct val="1141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IC	감탄사	SC	구분자 , · / :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07" name="Google Shape;507;p57"/>
          <p:cNvSpPr txBox="1"/>
          <p:nvPr/>
        </p:nvSpPr>
        <p:spPr>
          <a:xfrm>
            <a:off x="3659779" y="3436864"/>
            <a:ext cx="24966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JKS	주격 조사	SY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08" name="Google Shape;508;p57"/>
          <p:cNvSpPr txBox="1"/>
          <p:nvPr/>
        </p:nvSpPr>
        <p:spPr>
          <a:xfrm>
            <a:off x="3646661" y="3614954"/>
            <a:ext cx="4686300" cy="138600"/>
          </a:xfrm>
          <a:prstGeom prst="rect">
            <a:avLst/>
          </a:prstGeom>
          <a:solidFill>
            <a:srgbClr val="E9F0E8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JKC	보격 조사	SL	외국어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09" name="Google Shape;509;p57"/>
          <p:cNvSpPr txBox="1"/>
          <p:nvPr/>
        </p:nvSpPr>
        <p:spPr>
          <a:xfrm>
            <a:off x="3659779" y="3756905"/>
            <a:ext cx="37410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JKG	관형격 조사	SH	한자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0" name="Google Shape;510;p57"/>
          <p:cNvSpPr txBox="1"/>
          <p:nvPr/>
        </p:nvSpPr>
        <p:spPr>
          <a:xfrm>
            <a:off x="3659779" y="4076945"/>
            <a:ext cx="17376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JKB	부사격 조사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1" name="Google Shape;511;p57"/>
          <p:cNvSpPr txBox="1"/>
          <p:nvPr/>
        </p:nvSpPr>
        <p:spPr>
          <a:xfrm>
            <a:off x="3646661" y="3934559"/>
            <a:ext cx="4686300" cy="138600"/>
          </a:xfrm>
          <a:prstGeom prst="rect">
            <a:avLst/>
          </a:prstGeom>
          <a:solidFill>
            <a:srgbClr val="E9F0E8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marR="0" rtl="0" algn="l">
              <a:lnSpc>
                <a:spcPct val="112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JKO	목적격 조사	SN	숫자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2" name="Google Shape;512;p57"/>
          <p:cNvSpPr txBox="1"/>
          <p:nvPr/>
        </p:nvSpPr>
        <p:spPr>
          <a:xfrm>
            <a:off x="3646661" y="4254164"/>
            <a:ext cx="2343300" cy="138600"/>
          </a:xfrm>
          <a:prstGeom prst="rect">
            <a:avLst/>
          </a:prstGeom>
          <a:solidFill>
            <a:srgbClr val="E9F0E8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marR="0" rtl="0" algn="l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JKV	호격 조사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3" name="Google Shape;513;p57"/>
          <p:cNvSpPr txBox="1"/>
          <p:nvPr/>
        </p:nvSpPr>
        <p:spPr>
          <a:xfrm>
            <a:off x="3659779" y="4396985"/>
            <a:ext cx="17376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JKQ	인용격 조사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4" name="Google Shape;514;p57"/>
          <p:cNvSpPr txBox="1"/>
          <p:nvPr/>
        </p:nvSpPr>
        <p:spPr>
          <a:xfrm>
            <a:off x="3646661" y="4573769"/>
            <a:ext cx="2343300" cy="138600"/>
          </a:xfrm>
          <a:prstGeom prst="rect">
            <a:avLst/>
          </a:prstGeom>
          <a:solidFill>
            <a:srgbClr val="E9F0E8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25400" marR="0" rtl="0" algn="l">
              <a:lnSpc>
                <a:spcPct val="113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JX	보조사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15" name="Google Shape;515;p57"/>
          <p:cNvSpPr txBox="1"/>
          <p:nvPr/>
        </p:nvSpPr>
        <p:spPr>
          <a:xfrm>
            <a:off x="3659779" y="4717025"/>
            <a:ext cx="1633500" cy="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mo"/>
              <a:buNone/>
            </a:pPr>
            <a:r>
              <a:rPr b="0" i="0" lang="ko" sz="900" u="none" cap="none" strike="noStrike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JC	접속 조사</a:t>
            </a:r>
            <a:endParaRPr b="0" i="0" sz="900" u="none" cap="none" strike="noStrike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8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21" name="Google Shape;521;p58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58"/>
          <p:cNvSpPr txBox="1"/>
          <p:nvPr/>
        </p:nvSpPr>
        <p:spPr>
          <a:xfrm>
            <a:off x="358304" y="927775"/>
            <a:ext cx="6967500" cy="21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한국어의 경우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AutoNum type="arabicParenR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접사를 분리하여 희소성을 낮추고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AutoNum type="arabicParenR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띄어쓰기를 통일하기 위해 tokenization을 수행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굉장히 많은 POS Tagger가 존재하는데,</a:t>
            </a:r>
            <a:endParaRPr sz="1100"/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전형적인 쉬운 문장(표준 문법을 따르며, 구조가 명확한 문장)의 경우, 성능이 비슷함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하지만 신조어나 고유명사를 처리하는 능력이 다름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따라서, 주어진 문제에 맞는 정책을 가진 tagger를 선택하여 사용해야 함.</a:t>
            </a:r>
            <a:endParaRPr sz="11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9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28" name="Google Shape;528;p59"/>
          <p:cNvSpPr txBox="1"/>
          <p:nvPr>
            <p:ph type="title"/>
          </p:nvPr>
        </p:nvSpPr>
        <p:spPr>
          <a:xfrm>
            <a:off x="2291625" y="2083075"/>
            <a:ext cx="63036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400"/>
              <a:buFont typeface="Arial"/>
              <a:buNone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Tokenization Style의 특성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529" name="Google Shape;529;p59"/>
          <p:cNvSpPr txBox="1"/>
          <p:nvPr/>
        </p:nvSpPr>
        <p:spPr>
          <a:xfrm>
            <a:off x="7268102" y="3559989"/>
            <a:ext cx="18759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백혜림 </a:t>
            </a:r>
            <a:r>
              <a:rPr lang="ko" sz="1100">
                <a:solidFill>
                  <a:srgbClr val="404040"/>
                </a:solidFill>
              </a:rPr>
              <a:t>rimiyeyo</a:t>
            </a: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ko" sz="1100">
                <a:solidFill>
                  <a:srgbClr val="404040"/>
                </a:solidFill>
              </a:rPr>
              <a:t>gmail.com</a:t>
            </a:r>
            <a:endParaRPr sz="11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이(가) 표시된 사진&#10;&#10;자동 생성된 설명" id="530" name="Google Shape;530;p59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0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36" name="Google Shape;536;p60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토큰 평균 길이에 따른 성격과 특징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60"/>
          <p:cNvSpPr txBox="1"/>
          <p:nvPr/>
        </p:nvSpPr>
        <p:spPr>
          <a:xfrm>
            <a:off x="1528493" y="1156375"/>
            <a:ext cx="2858100" cy="21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토큰 길이가 짧을 수록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Vocabulary 크기 감소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1" marL="596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희소성 문제 감소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OOV가 줄어듬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Sequence의 길이가 길어짐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1" marL="596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모델의 부담 증가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극단적 형태 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1" marL="596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Character단위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60"/>
          <p:cNvSpPr txBox="1"/>
          <p:nvPr/>
        </p:nvSpPr>
        <p:spPr>
          <a:xfrm>
            <a:off x="5119075" y="1160558"/>
            <a:ext cx="2858100" cy="16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토큰 길이가 길 수록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Vocabulary 크기 증가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1" marL="596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희소성 문제 증대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OOV가 늘어남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0" marL="254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Sequence의 길이가 짧아짐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7650" lvl="1" marL="596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모델의 부담 감소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60"/>
          <p:cNvSpPr/>
          <p:nvPr/>
        </p:nvSpPr>
        <p:spPr>
          <a:xfrm rot="5400000">
            <a:off x="4497740" y="3156417"/>
            <a:ext cx="567300" cy="860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0" name="Google Shape;540;p60"/>
          <p:cNvSpPr txBox="1"/>
          <p:nvPr/>
        </p:nvSpPr>
        <p:spPr>
          <a:xfrm>
            <a:off x="3123185" y="4086267"/>
            <a:ext cx="3708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토큰 길이에 따른 Trade off가 존재</a:t>
            </a:r>
            <a:endParaRPr sz="11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1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46" name="Google Shape;546;p61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정보량에 따른 이상적인 형태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61"/>
          <p:cNvSpPr txBox="1"/>
          <p:nvPr/>
        </p:nvSpPr>
        <p:spPr>
          <a:xfrm>
            <a:off x="1302265" y="1336850"/>
            <a:ext cx="69675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빈도가 높을 경우, 하나의 token으로 나타내고,</a:t>
            </a:r>
            <a:endParaRPr sz="1100"/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빈도가 낮을 경우 더 잘게 쪼개어, 각각 빈도가 높은 token으로 구성한다.</a:t>
            </a:r>
            <a:endParaRPr sz="1100"/>
          </a:p>
        </p:txBody>
      </p:sp>
      <p:sp>
        <p:nvSpPr>
          <p:cNvPr id="548" name="Google Shape;548;p61"/>
          <p:cNvSpPr/>
          <p:nvPr/>
        </p:nvSpPr>
        <p:spPr>
          <a:xfrm rot="5400000">
            <a:off x="4398888" y="2360553"/>
            <a:ext cx="346200" cy="66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00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49" name="Google Shape;549;p61"/>
          <p:cNvSpPr txBox="1"/>
          <p:nvPr/>
        </p:nvSpPr>
        <p:spPr>
          <a:xfrm>
            <a:off x="3810235" y="2980824"/>
            <a:ext cx="15234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압축 알고리즘?</a:t>
            </a:r>
            <a:endParaRPr sz="18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2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55" name="Google Shape;555;p62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토큰화 실습을 해보자!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62"/>
          <p:cNvSpPr txBox="1"/>
          <p:nvPr/>
        </p:nvSpPr>
        <p:spPr>
          <a:xfrm>
            <a:off x="358304" y="927775"/>
            <a:ext cx="6967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Mecab을 이용하여 Colab에서 한국어 토큰화 실습을 해봅시다.</a:t>
            </a:r>
            <a:endParaRPr sz="11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63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62" name="Google Shape;562;p63"/>
          <p:cNvSpPr txBox="1"/>
          <p:nvPr>
            <p:ph type="title"/>
          </p:nvPr>
        </p:nvSpPr>
        <p:spPr>
          <a:xfrm>
            <a:off x="2291625" y="2083075"/>
            <a:ext cx="63036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400"/>
              <a:buFont typeface="Arial"/>
              <a:buNone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Subword Segmentation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563" name="Google Shape;563;p63"/>
          <p:cNvSpPr txBox="1"/>
          <p:nvPr/>
        </p:nvSpPr>
        <p:spPr>
          <a:xfrm>
            <a:off x="7268102" y="3559989"/>
            <a:ext cx="18759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백혜림 </a:t>
            </a:r>
            <a:r>
              <a:rPr lang="ko" sz="1100">
                <a:solidFill>
                  <a:srgbClr val="404040"/>
                </a:solidFill>
              </a:rPr>
              <a:t>rimiyeyo</a:t>
            </a: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ko" sz="1100">
                <a:solidFill>
                  <a:srgbClr val="404040"/>
                </a:solidFill>
              </a:rPr>
              <a:t>gmail.com</a:t>
            </a:r>
            <a:endParaRPr sz="11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이(가) 표시된 사진&#10;&#10;자동 생성된 설명" id="564" name="Google Shape;564;p63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64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70" name="Google Shape;570;p64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단어보다 더 작은 의미 단위 : Subword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64"/>
          <p:cNvSpPr txBox="1"/>
          <p:nvPr/>
        </p:nvSpPr>
        <p:spPr>
          <a:xfrm>
            <a:off x="358304" y="927775"/>
            <a:ext cx="6967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많은 언어들에서, 단어는 더 작은 의미 단위들이 모여 구성됨.</a:t>
            </a:r>
            <a:endParaRPr sz="1100"/>
          </a:p>
        </p:txBody>
      </p:sp>
      <p:graphicFrame>
        <p:nvGraphicFramePr>
          <p:cNvPr id="572" name="Google Shape;572;p64"/>
          <p:cNvGraphicFramePr/>
          <p:nvPr/>
        </p:nvGraphicFramePr>
        <p:xfrm>
          <a:off x="758878" y="154577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{626DA31B-5612-428C-B107-01CF7C448640}</a:tableStyleId>
              </a:tblPr>
              <a:tblGrid>
                <a:gridCol w="671975"/>
                <a:gridCol w="1355900"/>
                <a:gridCol w="4264825"/>
              </a:tblGrid>
              <a:tr h="297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500" u="none" cap="none" strike="noStrike">
                          <a:solidFill>
                            <a:srgbClr val="FFFFFF"/>
                          </a:solidFill>
                        </a:rPr>
                        <a:t>언어</a:t>
                      </a:r>
                      <a:endParaRPr sz="15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18575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500" u="none" cap="none" strike="noStrike">
                          <a:solidFill>
                            <a:srgbClr val="FFFFFF"/>
                          </a:solidFill>
                        </a:rPr>
                        <a:t>단어</a:t>
                      </a:r>
                      <a:endParaRPr sz="15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18575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500" u="none" cap="none" strike="noStrike">
                          <a:solidFill>
                            <a:srgbClr val="FFFFFF"/>
                          </a:solidFill>
                        </a:rPr>
                        <a:t>조합</a:t>
                      </a:r>
                      <a:endParaRPr sz="15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18575" marB="0" marR="0" marL="0"/>
                </a:tc>
              </a:tr>
              <a:tr h="297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u="none" cap="none" strike="noStrike"/>
                        <a:t>영어</a:t>
                      </a:r>
                      <a:endParaRPr sz="15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16200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u="none" cap="none" strike="noStrike"/>
                        <a:t>Concentrate</a:t>
                      </a:r>
                      <a:endParaRPr sz="15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16200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u="none" cap="none" strike="noStrike"/>
                        <a:t>con(=together) + centr(=center) + ate(=make)</a:t>
                      </a:r>
                      <a:endParaRPr sz="15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16200" marB="0" marR="0" marL="0"/>
                </a:tc>
              </a:tr>
              <a:tr h="297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u="none" cap="none" strike="noStrike"/>
                        <a:t>한국어</a:t>
                      </a:r>
                      <a:endParaRPr sz="15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16200" marB="0" marR="0" marL="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u="none" cap="none" strike="noStrike"/>
                        <a:t>집중(集中)</a:t>
                      </a:r>
                      <a:endParaRPr sz="15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25250" marB="0" marR="0" marL="0"/>
                </a:tc>
                <a:tc>
                  <a:txBody>
                    <a:bodyPr/>
                    <a:lstStyle/>
                    <a:p>
                      <a:pPr indent="0" lvl="0" marL="635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u="none" cap="none" strike="noStrike"/>
                        <a:t>集(모을 집) + 中(가운데 중)</a:t>
                      </a:r>
                      <a:endParaRPr sz="1500" u="none" cap="none" strike="noStrik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25250" marB="0" marR="0" marL="0"/>
                </a:tc>
              </a:tr>
            </a:tbl>
          </a:graphicData>
        </a:graphic>
      </p:graphicFrame>
      <p:sp>
        <p:nvSpPr>
          <p:cNvPr id="573" name="Google Shape;573;p64"/>
          <p:cNvSpPr txBox="1"/>
          <p:nvPr/>
        </p:nvSpPr>
        <p:spPr>
          <a:xfrm>
            <a:off x="358304" y="2706185"/>
            <a:ext cx="69675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따라서, 이러한 작은 의미 단위로 분절할 수 있다면 좋을 것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하지만, 이를 위해선 언어별 subword사전이 존재해야 할 것</a:t>
            </a: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65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79" name="Google Shape;579;p65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단어보다 더 작은 의미 단위 : Subword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65"/>
          <p:cNvSpPr txBox="1"/>
          <p:nvPr/>
        </p:nvSpPr>
        <p:spPr>
          <a:xfrm>
            <a:off x="358304" y="927776"/>
            <a:ext cx="69675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기계에 많은 단어를 학습하면 세상의 모든 단어를 알 수 있을까?</a:t>
            </a:r>
            <a:endParaRPr sz="1100"/>
          </a:p>
          <a:p>
            <a:pPr indent="-3365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만약 기계가 모르는 단어가 등장하면 그 단어를 집합에 없는 단어란 의미에서 OOV(Out-of-Vacabulary) 또는 UNK(Unknown Token)이라 표현한다.</a:t>
            </a:r>
            <a:endParaRPr sz="1100"/>
          </a:p>
          <a:p>
            <a:pPr indent="-33655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모르는 단어로 인해 문제를 푸는 것이 까다로워지는 상황을 OOV라 한다.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idx="12" type="sldNum"/>
          </p:nvPr>
        </p:nvSpPr>
        <p:spPr>
          <a:xfrm>
            <a:off x="4843463" y="3575447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78" name="Google Shape;178;p30"/>
          <p:cNvSpPr/>
          <p:nvPr/>
        </p:nvSpPr>
        <p:spPr>
          <a:xfrm>
            <a:off x="441960" y="365760"/>
            <a:ext cx="34200" cy="4116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9" name="Google Shape;179;p30"/>
          <p:cNvSpPr/>
          <p:nvPr/>
        </p:nvSpPr>
        <p:spPr>
          <a:xfrm>
            <a:off x="612649" y="329150"/>
            <a:ext cx="17472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700">
                <a:solidFill>
                  <a:srgbClr val="3A3838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주의사항!</a:t>
            </a:r>
            <a:endParaRPr sz="2700">
              <a:solidFill>
                <a:srgbClr val="3A3838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0" name="Google Shape;180;p30"/>
          <p:cNvSpPr/>
          <p:nvPr/>
        </p:nvSpPr>
        <p:spPr>
          <a:xfrm>
            <a:off x="964624" y="1436750"/>
            <a:ext cx="7808400" cy="24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09550" lvl="0" marL="215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500"/>
              <a:buFont typeface="Nanum Gothic"/>
              <a:buChar char="•"/>
            </a:pPr>
            <a:r>
              <a:rPr lang="ko" sz="1500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수식은 완벽히 이해 못해도 됩니다</a:t>
            </a:r>
            <a:endParaRPr sz="1500">
              <a:solidFill>
                <a:srgbClr val="3A3838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09550" lvl="1" marL="55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500"/>
              <a:buFont typeface="Nanum Gothic"/>
              <a:buChar char="•"/>
            </a:pPr>
            <a:r>
              <a:rPr i="0" lang="ko" sz="1500" u="none" cap="none" strike="noStrike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나중에 또 보면 됩니다</a:t>
            </a:r>
            <a:endParaRPr i="0" sz="1500" u="none" cap="none" strike="noStrike">
              <a:solidFill>
                <a:srgbClr val="3A3838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09550" lvl="1" marL="55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500"/>
              <a:buFont typeface="Nanum Gothic"/>
              <a:buChar char="•"/>
            </a:pPr>
            <a:r>
              <a:rPr i="0" lang="ko" sz="1500" u="none" cap="none" strike="noStrike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대신 큰 그림만 잡고 갑시다!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114300" lvl="1" marL="55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t/>
            </a:r>
            <a:endParaRPr i="0" sz="1500" u="none" cap="none" strike="noStrike">
              <a:solidFill>
                <a:srgbClr val="3A3838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09550" lvl="0" marL="215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500"/>
              <a:buFont typeface="Nanum Gothic"/>
              <a:buChar char="•"/>
            </a:pPr>
            <a:r>
              <a:rPr lang="ko" sz="1500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실습 코드는 혼자 따로 꼭 구현해 보세요!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09550" lvl="1" marL="55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500"/>
              <a:buFont typeface="Nanum Gothic"/>
              <a:buChar char="•"/>
            </a:pPr>
            <a:r>
              <a:rPr i="0" lang="ko" sz="1500" u="none" cap="none" strike="noStrike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같이 할 때에는 이해가 잘가요</a:t>
            </a:r>
            <a:endParaRPr i="0" sz="1500" u="none" cap="none" strike="noStrike">
              <a:solidFill>
                <a:srgbClr val="3A3838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09550" lvl="1" marL="558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500"/>
              <a:buFont typeface="Arial"/>
              <a:buChar char="•"/>
            </a:pPr>
            <a:r>
              <a:rPr i="0" lang="ko" sz="1500" u="none" cap="none" strike="noStrike">
                <a:solidFill>
                  <a:srgbClr val="3A3838"/>
                </a:solidFill>
                <a:latin typeface="Nanum Gothic"/>
                <a:ea typeface="Nanum Gothic"/>
                <a:cs typeface="Nanum Gothic"/>
                <a:sym typeface="Nanum Gothic"/>
              </a:rPr>
              <a:t>하지만, 혼자서 직접 짜지 않으면, 절대 내것이 되지 않습니다 (명심! 명심!)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66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86" name="Google Shape;586;p66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단어보다 더 작은 의미 단위 : Subword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66"/>
          <p:cNvSpPr txBox="1"/>
          <p:nvPr/>
        </p:nvSpPr>
        <p:spPr>
          <a:xfrm>
            <a:off x="687704" y="1049234"/>
            <a:ext cx="7962900" cy="20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171450" lvl="0" marL="177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서브워드 분리(Subword segmenation)</a:t>
            </a:r>
            <a:r>
              <a:rPr lang="ko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잡업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0" rtl="0" algn="l">
              <a:lnSpc>
                <a:spcPct val="15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하나의 단어는 더 작은 단위의 의미있는 여러 서브워드들 (ex) birthplace = birth + place의 조합으로 구성된 경우가 많기 때문에 하나의 단어를 여러 Subword 로 분리해서 단어를 인코딩 및 임베딩하겠다는 의도를 가진 전처리 작업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7800" marR="0" rtl="0" algn="l">
              <a:lnSpc>
                <a:spcPct val="15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Preview와 predict를 보면 접두어인 pre가 공통이다.</a:t>
            </a:r>
            <a:endParaRPr sz="1100"/>
          </a:p>
          <a:p>
            <a:pPr indent="-171450" lvl="0" marL="177800" marR="0" rtl="0" algn="l">
              <a:lnSpc>
                <a:spcPct val="15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컴퓨터도 이 두 단어를 따로 볼게 아니라, pre+view와 pre+dict로 본다면 학습을 더 잘 할 수 있겠죠?</a:t>
            </a:r>
            <a:endParaRPr sz="11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67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93" name="Google Shape;593;p67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단어보다 더 작은 의미 단위 : Subword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67"/>
          <p:cNvSpPr txBox="1"/>
          <p:nvPr/>
        </p:nvSpPr>
        <p:spPr>
          <a:xfrm>
            <a:off x="687704" y="1049234"/>
            <a:ext cx="7962900" cy="13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171450" lvl="0" marL="177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이를 통해 OOV나 희귀단어, 신조어 같은 문제들을 완화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0" marL="177800" marR="0" rtl="0" algn="l">
              <a:lnSpc>
                <a:spcPct val="15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실제로 언어의 특성에 따라 영어권 언어나 한국어는 서브워드 분리를 시도했을 때, 어느정도 의미있는 단위로 나누는 것이 가능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0" marL="177800" marR="0" rtl="0" algn="l">
              <a:lnSpc>
                <a:spcPct val="15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이런 작업을 하는 토크나이저를 </a:t>
            </a:r>
            <a:r>
              <a:rPr b="1"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서브워드 토크나이저(Subword tokenizer)로 </a:t>
            </a: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명명</a:t>
            </a: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68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00" name="Google Shape;600;p68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단어보다 더 작은 의미 단위 : Subword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68"/>
          <p:cNvSpPr txBox="1"/>
          <p:nvPr/>
        </p:nvSpPr>
        <p:spPr>
          <a:xfrm>
            <a:off x="687704" y="1049234"/>
            <a:ext cx="79629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171450" lvl="0" marL="177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OOV문제를 완화하는 대표적인 서브워드 분리 알고리즘인 BPE(Byte Pair Encoding)알고리즘을 소개</a:t>
            </a:r>
            <a:endParaRPr sz="15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0" marL="177800" marR="0" rtl="0" algn="l">
              <a:lnSpc>
                <a:spcPct val="15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실무에 사용할 수 있도록 구현한 센텐스피스</a:t>
            </a: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(Sentencepiece)를 소개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9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07" name="Google Shape;607;p69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Byte Pair Encoding (BPE) 알고리즘</a:t>
            </a:r>
            <a:endParaRPr sz="1100"/>
          </a:p>
        </p:txBody>
      </p:sp>
      <p:sp>
        <p:nvSpPr>
          <p:cNvPr id="608" name="Google Shape;608;p69"/>
          <p:cNvSpPr txBox="1"/>
          <p:nvPr/>
        </p:nvSpPr>
        <p:spPr>
          <a:xfrm>
            <a:off x="437722" y="892045"/>
            <a:ext cx="6888000" cy="3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0475">
            <a:spAutoFit/>
          </a:bodyPr>
          <a:lstStyle/>
          <a:p>
            <a:pPr indent="-165100" lvl="0" marL="177800" marR="11557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압축 알고리즘을 활용하여 subword segmentation을 적용 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1155700" rtl="0" algn="l">
              <a:lnSpc>
                <a:spcPct val="107916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ko" sz="1800" u="sng" cap="none" strike="noStrike">
                <a:solidFill>
                  <a:srgbClr val="6B9F25"/>
                </a:solidFill>
                <a:latin typeface="Arial"/>
                <a:ea typeface="Arial"/>
                <a:cs typeface="Arial"/>
                <a:sym typeface="Arial"/>
              </a:rPr>
              <a:t>[Sennrich at el., 2015]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학습 코퍼스를 활용하여 BPE 모델을 학습 후, 학습/테스트 코퍼스에 적용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장점: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희소성을 통계에 기반하여 효과적으로 낮출 수 있다.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언어별 특성에 대한 정보 없이, 더 작은 의미 단위로 분절 할 수 있다.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OoV를 없앨 수 있다. (seen character로만 구성될 경우)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단점: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학습 데이터 별로 BPE 모델도 생성됨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70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14" name="Google Shape;614;p70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BPE Training &amp; Applying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70"/>
          <p:cNvSpPr txBox="1"/>
          <p:nvPr/>
        </p:nvSpPr>
        <p:spPr>
          <a:xfrm>
            <a:off x="593111" y="1087850"/>
            <a:ext cx="6523800" cy="26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4300">
            <a:spAutoFit/>
          </a:bodyPr>
          <a:lstStyle/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Training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None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①	단어 사전 생성 (빈도 포함)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None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②</a:t>
            </a: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	Character 단위로 분절 후, pair 별 빈도 카운트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None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③</a:t>
            </a: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	최빈도 pair를 골라, merge 수행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None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④	Pair 별 빈도 카운트 업데이트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None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⑤	3번 과정 반복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algun Gothic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Applying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None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①</a:t>
            </a: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	각 단어를 character 단위로 분절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None/>
            </a:pPr>
            <a:r>
              <a:rPr lang="ko" sz="15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②</a:t>
            </a: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	단어 내에서 ‘학습 과정에서 merge에 활용된 pair의 순서대로’ merge 수행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71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21" name="Google Shape;621;p71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BPE Training Example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71"/>
          <p:cNvSpPr txBox="1"/>
          <p:nvPr/>
        </p:nvSpPr>
        <p:spPr>
          <a:xfrm>
            <a:off x="287883" y="878265"/>
            <a:ext cx="6853800" cy="3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vocab {'l o w &lt;/w&gt;': 5, 'l o w e r &lt;/w&gt;': 2, 'n e w e s t &lt;/w&gt;': 6, 'w i d e s t &lt;/w&gt;': 3}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pairs (l, o): 7, (o, w): 7, (w, &lt;/w&gt;): 5, (w, e): 8, (e, r): 2, (r, &lt;/w&gt;): 2, (n, e): 6, (e, w): 6, (e, s): 9, (s, t): 9, (t, &lt;/w&gt;): 9, (w, i): 3, (i, d): 3, (d, e): 3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lgun Gothic"/>
              <a:buNone/>
            </a:pPr>
            <a:r>
              <a:rPr b="1" i="0" lang="ko" sz="1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best pair ('e', 's') 9</a:t>
            </a:r>
            <a:endParaRPr b="0" i="0" sz="1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lgun Gothic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vocab {'l o w &lt;/w&gt;': 5, 'l o w e r &lt;/w&gt;': 2, 'n e w 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es 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t &lt;/w&gt;': 6, 'w i d 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es 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t &lt;/w&gt;': 3}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pairs (l, o): 7, (o, w): 7, (w, &lt;/w&gt;): 5, (w, e): 2, (e, r): 2, (r, &lt;/w&gt;): 2, (n, e): 6, (e, w): 6, (w, es): 6, (es, t): 9, (t, &lt;/w&gt;): 9, (w, i): 3, (i, d): 3, (d, es): 3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lgun Gothic"/>
              <a:buNone/>
            </a:pPr>
            <a:r>
              <a:rPr b="1" i="0" lang="ko" sz="1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best pair ('es', 't') 9</a:t>
            </a:r>
            <a:endParaRPr b="0" i="0" sz="1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lgun Gothic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vocab {'l o w &lt;/w&gt;': 5, 'l o w e r &lt;/w&gt;': 2, 'n e w 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est 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&lt;/w&gt;': 6, 'w i d 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est 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&lt;/w&gt;': 3}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pairs (l, o): 7, (o, w): 7, (w, &lt;/w&gt;): 5, (w, e): 2, (e, r): 2, (r, &lt;/w&gt;): 2, (n, e): 6, (e, w): 6, (w, est): 6, (est, &lt;/w&gt;): 9, (w, i): 3, (i, d): 3, (d, est): 3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lgun Gothic"/>
              <a:buNone/>
            </a:pPr>
            <a:r>
              <a:rPr b="1" i="0" lang="ko" sz="1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best pair ('est', '&lt;/w&gt;') 9</a:t>
            </a:r>
            <a:endParaRPr b="0" i="0" sz="1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lgun Gothic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1642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vocab {'l o w &lt;/w&gt;': 5, 'l o w e r &lt;/w&gt;': 2, 'n e w 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est&lt;/w&gt;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': 6, 'w i d 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est&lt;/w&gt;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': 3}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1642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pairs (l, o): 7, (o, w): 7, (w, &lt;/w&gt;): 5, (w, e): 2, (e, r): 2, (r, &lt;/w&gt;): 2, (n, e): 6, (e, w): 6, (w, est&lt;/w&gt;): 6, (w, i): 3, (i, d): 3, (d, est&lt;/w&gt;): 3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lgun Gothic"/>
              <a:buNone/>
            </a:pPr>
            <a:r>
              <a:rPr b="1" i="0" lang="ko" sz="1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best pair ('l', 'o') 7</a:t>
            </a:r>
            <a:endParaRPr b="0" i="0" sz="1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lgun Gothic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vocab {'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lo 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 &lt;/w&gt;': 5, '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lo 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 e r &lt;/w&gt;': 2, 'n e w est&lt;/w&gt;': 6, 'w i d est&lt;/w&gt;': 3}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17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pairs (lo, w): 7, (w, &lt;/w&gt;): 5, (w, e): 2, (e, r): 2, (r, &lt;/w&gt;): 2, (n, e): 6, (e, w): 6, (w, est&lt;/w&gt;): 6, (w, i): 3, (i, d): 3, (d, est&lt;/w&gt;): 3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174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lgun Gothic"/>
              <a:buNone/>
            </a:pPr>
            <a:r>
              <a:rPr b="1" i="0" lang="ko" sz="1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best pair ('lo', 'w') 7</a:t>
            </a:r>
            <a:endParaRPr b="0" i="0" sz="1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72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28" name="Google Shape;628;p72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BPE Training Example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72"/>
          <p:cNvSpPr txBox="1"/>
          <p:nvPr/>
        </p:nvSpPr>
        <p:spPr>
          <a:xfrm>
            <a:off x="270034" y="1007297"/>
            <a:ext cx="6954900" cy="32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vocab {'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low 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&lt;/w&gt;': 5, '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low 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 r &lt;/w&gt;': 2, 'n e w est&lt;/w&gt;': 6, 'w i d est&lt;/w&gt;': 3}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pairs (low, &lt;/w&gt;): 5, (low, e): 2, (e, r): 2, (r, &lt;/w&gt;): 2, (n, e): 6, (e, w): 6, (w, est&lt;/w&gt;): 6, (w, i): 3, (i, d): 3, (d, est&lt;/w&gt;): 3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lgun Gothic"/>
              <a:buNone/>
            </a:pPr>
            <a:r>
              <a:rPr b="1" i="0" lang="ko" sz="1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best pair ('n', 'e') 6</a:t>
            </a:r>
            <a:endParaRPr b="0" i="0" sz="1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lgun Gothic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vocab {'low &lt;/w&gt;': 5, 'low e r &lt;/w&gt;': 2, '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ne 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 est&lt;/w&gt;': 6, 'w i d est&lt;/w&gt;': 3}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pairs (low, &lt;/w&gt;): 5, (low, e): 2, (e, r): 2, (r, &lt;/w&gt;): 2, (ne, w): 6, (w, est&lt;/w&gt;): 6, (w, i): 3, (i, d): 3, (d, est&lt;/w&gt;): 3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lgun Gothic"/>
              <a:buNone/>
            </a:pPr>
            <a:r>
              <a:rPr b="1" i="0" lang="ko" sz="1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best pair ('ne', 'w') 6</a:t>
            </a:r>
            <a:endParaRPr b="0" i="0" sz="1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lgun Gothic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vocab {'low &lt;/w&gt;': 5, 'low e r &lt;/w&gt;': 2, '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new 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est&lt;/w&gt;': 6, 'w i d est&lt;/w&gt;': 3}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pairs (low, &lt;/w&gt;): 5, (low, e): 2, (e, r): 2, (r, &lt;/w&gt;): 2, (new, est&lt;/w&gt;): 6, (w, i): 3, (i, d): 3, (d, est&lt;/w&gt;): 3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lgun Gothic"/>
              <a:buNone/>
            </a:pPr>
            <a:r>
              <a:rPr b="1" i="0" lang="ko" sz="1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best pair ('new', 'est&lt;/w&gt;') 6</a:t>
            </a:r>
            <a:endParaRPr b="0" i="0" sz="1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lgun Gothic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17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vocab {'low &lt;/w&gt;': 5, 'low e r &lt;/w&gt;': 2, '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newest&lt;/w&gt;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': 6, 'w i d est&lt;/w&gt;': 3}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17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pairs (low, &lt;/w&gt;): 5, (low, e): 2, (e, r): 2, (r, &lt;/w&gt;): 2, (w, i): 3, (i, d): 3, (d, est&lt;/w&gt;): 3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lgun Gothic"/>
              <a:buNone/>
            </a:pPr>
            <a:r>
              <a:rPr b="1" i="0" lang="ko" sz="1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best pair ('low', '&lt;/w&gt;') 5</a:t>
            </a:r>
            <a:endParaRPr b="0" i="0" sz="1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lgun Gothic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255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vocab {'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low&lt;/w&gt;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': 5, 'low e r &lt;/w&gt;': 2, 'newest&lt;/w&gt;': 6, 'w i d est&lt;/w&gt;': 3}  pairs (low, e): 2, (e, r): 2, (r, &lt;/w&gt;): 2, (w, i): 3, (i, d): 3, (d, est&lt;/w&gt;): 3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1703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lgun Gothic"/>
              <a:buNone/>
            </a:pPr>
            <a:r>
              <a:rPr b="1" i="0" lang="ko" sz="1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best pair ('w', 'i') 3</a:t>
            </a:r>
            <a:endParaRPr b="0" i="0" sz="1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algun Gothic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algun Gothic"/>
              <a:buNone/>
            </a:pP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vocab {'low&lt;/w&gt;': 5, 'low e r &lt;/w&gt;': 2, 'newest&lt;/w&gt;': 6, '</a:t>
            </a:r>
            <a:r>
              <a:rPr b="1" i="0" lang="ko" sz="10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wi </a:t>
            </a:r>
            <a:r>
              <a:rPr b="0" i="0" lang="ko" sz="11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 est&lt;/w&gt;': 3}</a:t>
            </a:r>
            <a:endParaRPr b="0" i="0" sz="11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73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35" name="Google Shape;635;p73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Segmentation Example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73"/>
          <p:cNvSpPr txBox="1"/>
          <p:nvPr/>
        </p:nvSpPr>
        <p:spPr>
          <a:xfrm>
            <a:off x="733624" y="1179725"/>
            <a:ext cx="3928800" cy="23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1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1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lastest news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AutoNum type="arabicParenR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 a t e s t &lt;/w&gt; n e w s &lt;/w&gt;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AutoNum type="arabicParenR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 a t </a:t>
            </a:r>
            <a:r>
              <a:rPr b="0" i="0" lang="ko" sz="18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es </a:t>
            </a: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t &lt;/w&gt; n e w s &lt;/w&gt;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AutoNum type="arabicParenR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 a t </a:t>
            </a:r>
            <a:r>
              <a:rPr b="0" i="0" lang="ko" sz="18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est </a:t>
            </a: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&lt;/w&gt; n e w s &lt;/w&gt;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AutoNum type="arabicParenR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 a t </a:t>
            </a:r>
            <a:r>
              <a:rPr b="0" i="0" lang="ko" sz="18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est&lt;/w&gt; </a:t>
            </a: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n e w s &lt;/w&gt;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AutoNum type="arabicParenR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 a t est&lt;/w&gt; </a:t>
            </a:r>
            <a:r>
              <a:rPr b="0" i="0" lang="ko" sz="18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ne </a:t>
            </a: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 s &lt;/w&gt;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355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AutoNum type="arabicParenR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 a t est&lt;/w&gt; </a:t>
            </a:r>
            <a:r>
              <a:rPr b="0" i="0" lang="ko" sz="1800" u="none" cap="none" strike="noStrike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new </a:t>
            </a: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s &lt;/w&gt;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7" name="Google Shape;637;p73"/>
          <p:cNvSpPr txBox="1"/>
          <p:nvPr/>
        </p:nvSpPr>
        <p:spPr>
          <a:xfrm>
            <a:off x="5044998" y="924950"/>
            <a:ext cx="3769200" cy="37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1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1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applicable pairs in order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1)	('e', 's')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2)	('es', 't’)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3)	('est', '&lt;/w&gt;’)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4)	('l', 'o')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5)	('lo', 'w’)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6)	('n', 'e')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7)	('ne', 'w')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8)	('new', 'est&lt;/w&gt;')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9)	('low', '&lt;/w&gt;')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10)('w', 'i')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74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43" name="Google Shape;643;p74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Segmentation Example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74"/>
          <p:cNvSpPr txBox="1"/>
          <p:nvPr/>
        </p:nvSpPr>
        <p:spPr>
          <a:xfrm>
            <a:off x="687704" y="1049234"/>
            <a:ext cx="79629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171450" lvl="0" marL="177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Colab으로 실습해봅시다.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75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50" name="Google Shape;650;p75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Subword Segmentation Modules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75"/>
          <p:cNvSpPr txBox="1"/>
          <p:nvPr/>
        </p:nvSpPr>
        <p:spPr>
          <a:xfrm>
            <a:off x="656174" y="1127263"/>
            <a:ext cx="4488000" cy="2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4300">
            <a:spAutoFit/>
          </a:bodyPr>
          <a:lstStyle/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Subword-nmt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1" marL="5207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sng" cap="none" strike="noStrike">
                <a:solidFill>
                  <a:srgbClr val="6B9F25"/>
                </a:solidFill>
                <a:latin typeface="Malgun Gothic"/>
                <a:ea typeface="Malgun Gothic"/>
                <a:cs typeface="Malgun Gothic"/>
                <a:sym typeface="Malgun Gothic"/>
              </a:rPr>
              <a:t>https://github.com/rsennrich/subword-nmt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WordPiece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1" marL="5207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Upgrade BPE version. Currently unavailable...?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SentencePiece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1" marL="5207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sng" cap="none" strike="noStrike">
                <a:solidFill>
                  <a:srgbClr val="6B9F25"/>
                </a:solidFill>
                <a:latin typeface="Malgun Gothic"/>
                <a:ea typeface="Malgun Gothic"/>
                <a:cs typeface="Malgun Gothic"/>
                <a:sym typeface="Malgun Gothic"/>
              </a:rPr>
              <a:t>https://github.com/google/sentencepiece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86" name="Google Shape;186;p31"/>
          <p:cNvSpPr txBox="1"/>
          <p:nvPr>
            <p:ph type="title"/>
          </p:nvPr>
        </p:nvSpPr>
        <p:spPr>
          <a:xfrm>
            <a:off x="2291625" y="2083075"/>
            <a:ext cx="63036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400"/>
              <a:buFont typeface="Arial"/>
              <a:buNone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Tokenization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7" name="Google Shape;187;p31"/>
          <p:cNvSpPr txBox="1"/>
          <p:nvPr/>
        </p:nvSpPr>
        <p:spPr>
          <a:xfrm>
            <a:off x="7268102" y="3559989"/>
            <a:ext cx="18759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백혜림 </a:t>
            </a:r>
            <a:r>
              <a:rPr lang="ko" sz="1100">
                <a:solidFill>
                  <a:srgbClr val="404040"/>
                </a:solidFill>
              </a:rPr>
              <a:t>rimiyeyo</a:t>
            </a: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ko" sz="1100">
                <a:solidFill>
                  <a:srgbClr val="404040"/>
                </a:solidFill>
              </a:rPr>
              <a:t>gmail.com</a:t>
            </a:r>
            <a:endParaRPr sz="11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이(가) 표시된 사진&#10;&#10;자동 생성된 설명" id="188" name="Google Shape;188;p31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76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57" name="Google Shape;657;p76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ko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Wordpiece Model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76"/>
          <p:cNvSpPr txBox="1"/>
          <p:nvPr/>
        </p:nvSpPr>
        <p:spPr>
          <a:xfrm>
            <a:off x="519261" y="1024373"/>
            <a:ext cx="7734300" cy="8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4300">
            <a:spAutoFit/>
          </a:bodyPr>
          <a:lstStyle/>
          <a:p>
            <a:pPr indent="-17145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WordPiece Model은 BPE의 변형 알고리즘. 이하 WPM</a:t>
            </a:r>
            <a:endParaRPr sz="1100"/>
          </a:p>
          <a:p>
            <a:pPr indent="-171450" lvl="0" marL="177800" marR="0" rtl="0" algn="l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ko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WPM은 BPE가 빈도수에 기반하여 가장 많이 등장한 쌍을 병합하는 것과 달리, 병합되었을 때, 코퍼스의 우도를 가장 높이는 쌍을 병합함.</a:t>
            </a:r>
            <a:endParaRPr sz="1100"/>
          </a:p>
        </p:txBody>
      </p:sp>
      <p:pic>
        <p:nvPicPr>
          <p:cNvPr id="659" name="Google Shape;659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358" y="2422105"/>
            <a:ext cx="8710863" cy="668460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76"/>
          <p:cNvSpPr txBox="1"/>
          <p:nvPr/>
        </p:nvSpPr>
        <p:spPr>
          <a:xfrm>
            <a:off x="519261" y="3588319"/>
            <a:ext cx="66534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 알고리즘은 최신 딥 러닝 모델 BERT를 훈련하기 위해서 사용되기도 하였습니다.</a:t>
            </a:r>
            <a:endParaRPr sz="11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77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66" name="Google Shape;666;p77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OOV가 미치는 영향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77"/>
          <p:cNvSpPr txBox="1"/>
          <p:nvPr/>
        </p:nvSpPr>
        <p:spPr>
          <a:xfrm>
            <a:off x="356695" y="1308566"/>
            <a:ext cx="6716100" cy="29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4300">
            <a:spAutoFit/>
          </a:bodyPr>
          <a:lstStyle/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입력 데이터에 OoV가 발생할 경우, &lt;UNK&gt; 토큰으로 치환하여 모델에 입력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e.g. 나는 학교에 가서 밥을 먹었다. → 나 는 &lt;UNK&gt; 에 가 서 &lt;UNK&gt; 을 먹 었 다 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특히, </a:t>
            </a:r>
            <a:r>
              <a:rPr b="0" i="0" lang="ko" sz="18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이전 단어들을 기반으로 다음 단어를 예측</a:t>
            </a:r>
            <a:r>
              <a:rPr b="0" i="0" lang="ko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하는 task에서 치명적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e.g. Natural Language Generation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어쨌든 모르는 단어지만, 알고있는 subword들을 통해 의미를 유추해볼 수 있음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207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e.g. 버카충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78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73" name="Google Shape;673;p78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78"/>
          <p:cNvSpPr txBox="1"/>
          <p:nvPr/>
        </p:nvSpPr>
        <p:spPr>
          <a:xfrm>
            <a:off x="362606" y="1111469"/>
            <a:ext cx="8526900" cy="24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BPE 압축 알고리즘을 통해 통계적으로 더 작은 의미 단위(subword)로 분절 수행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BPE를 통해 </a:t>
            </a:r>
            <a:r>
              <a:rPr b="0" i="0" lang="ko" sz="18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OoV를 없앨 수 있으며</a:t>
            </a: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, 이는 성능상 매우 큰 이점으로 작용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65100" lvl="0" marL="177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0" i="0" lang="ko" sz="18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한국어의 경우</a:t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1" marL="520700" marR="0" rtl="0" algn="l">
              <a:lnSpc>
                <a:spcPct val="11275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띄어쓰기가 제멋대로인 경우가 많으므로,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520700" marR="0" rtl="0" algn="l">
              <a:lnSpc>
                <a:spcPct val="112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algun Gothic"/>
              <a:buNone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normalization 없이 바로 subword segmentation을 적용하는 것은 위험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171450" lvl="1" marL="520700" marR="2565400" rtl="0" algn="l">
              <a:lnSpc>
                <a:spcPct val="1105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따라서 형태소 분석기를 통한 tokenization을 진행한 이후,  subword segmentaion을 적용하는 것을 권장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79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80" name="Google Shape;680;p79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SubwordTextEncoder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79"/>
          <p:cNvSpPr txBox="1"/>
          <p:nvPr/>
        </p:nvSpPr>
        <p:spPr>
          <a:xfrm>
            <a:off x="687704" y="1049234"/>
            <a:ext cx="79629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25">
            <a:spAutoFit/>
          </a:bodyPr>
          <a:lstStyle/>
          <a:p>
            <a:pPr indent="-171450" lvl="0" marL="177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IMDB리뷰 토큰화를 실습해봅시다.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80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87" name="Google Shape;687;p80"/>
          <p:cNvSpPr txBox="1"/>
          <p:nvPr>
            <p:ph type="title"/>
          </p:nvPr>
        </p:nvSpPr>
        <p:spPr>
          <a:xfrm>
            <a:off x="2291625" y="2083075"/>
            <a:ext cx="63036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4400"/>
              <a:buFont typeface="Arial"/>
              <a:buNone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Detokenization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88" name="Google Shape;688;p80"/>
          <p:cNvSpPr txBox="1"/>
          <p:nvPr/>
        </p:nvSpPr>
        <p:spPr>
          <a:xfrm>
            <a:off x="7268102" y="3559989"/>
            <a:ext cx="18759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백혜림 </a:t>
            </a:r>
            <a:r>
              <a:rPr lang="ko" sz="1100">
                <a:solidFill>
                  <a:srgbClr val="404040"/>
                </a:solidFill>
              </a:rPr>
              <a:t>rimiyeyo</a:t>
            </a:r>
            <a:r>
              <a:rPr lang="ko" sz="11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ko" sz="1100">
                <a:solidFill>
                  <a:srgbClr val="404040"/>
                </a:solidFill>
              </a:rPr>
              <a:t>gmail.com</a:t>
            </a:r>
            <a:endParaRPr sz="1100">
              <a:solidFill>
                <a:srgbClr val="4040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이(가) 표시된 사진&#10;&#10;자동 생성된 설명" id="689" name="Google Shape;689;p80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81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95" name="Google Shape;695;p81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Tokenization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81"/>
          <p:cNvSpPr txBox="1"/>
          <p:nvPr/>
        </p:nvSpPr>
        <p:spPr>
          <a:xfrm>
            <a:off x="325531" y="1343818"/>
            <a:ext cx="6899100" cy="31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43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	영어 원문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	There's currently over a thousand TED Talks on the TED website.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	tokenization을 수행하고, 기존 띄어쓰기와 구분을 위해 </a:t>
            </a:r>
            <a:r>
              <a:rPr b="1" baseline="30000" i="0" lang="ko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▁ </a:t>
            </a: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(U+2581) 삽입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24722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	▁There 's ▁currently ▁over ▁a ▁thousand ▁TED ▁Talks ▁on ▁the ▁TED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20700" marR="0" rtl="0" algn="l">
              <a:lnSpc>
                <a:spcPct val="12472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▁website 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	subword segmentation을 수행, 공백 구분 위한 </a:t>
            </a:r>
            <a:r>
              <a:rPr b="1" baseline="30000" i="0" lang="ko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▁ </a:t>
            </a: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삽입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24722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	▁▁There ▁'s ▁▁currently ▁▁over ▁▁a ▁▁thous and ▁▁TED ▁▁T al ks ▁▁on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20700" marR="0" rtl="0" algn="l">
              <a:lnSpc>
                <a:spcPct val="12472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▁▁the ▁▁TED ▁▁we b site ▁.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82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02" name="Google Shape;702;p82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DeTokenization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82"/>
          <p:cNvSpPr txBox="1"/>
          <p:nvPr/>
        </p:nvSpPr>
        <p:spPr>
          <a:xfrm>
            <a:off x="306432" y="1184551"/>
            <a:ext cx="7014300" cy="25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43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	whitespace를 제거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28055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	▁▁There▁'s▁▁currently▁▁over▁▁a▁▁thousand▁▁TED▁▁Talks▁▁on▁▁the▁</a:t>
            </a:r>
            <a:endParaRPr sz="1100"/>
          </a:p>
          <a:p>
            <a:pPr indent="0" lvl="0" marL="520700" marR="0" rtl="0" algn="l">
              <a:lnSpc>
                <a:spcPct val="1280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▁TED▁▁website▁.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algun Gothic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baseline="30000" i="0" lang="ko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	▁▁</a:t>
            </a: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을 white space로 치환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	There▁'s currently over a thousand TED Talks on the TED website▁.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baseline="30000" i="0" lang="ko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	▁</a:t>
            </a: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를 제거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	There's currently over a thousand TED Talks on the TED website.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83"/>
          <p:cNvSpPr txBox="1"/>
          <p:nvPr>
            <p:ph idx="12" type="sldNum"/>
          </p:nvPr>
        </p:nvSpPr>
        <p:spPr>
          <a:xfrm>
            <a:off x="5124017" y="3517274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09" name="Google Shape;709;p83"/>
          <p:cNvSpPr txBox="1"/>
          <p:nvPr/>
        </p:nvSpPr>
        <p:spPr>
          <a:xfrm>
            <a:off x="258358" y="254175"/>
            <a:ext cx="771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83"/>
          <p:cNvSpPr txBox="1"/>
          <p:nvPr/>
        </p:nvSpPr>
        <p:spPr>
          <a:xfrm>
            <a:off x="431574" y="1000425"/>
            <a:ext cx="7642500" cy="3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4765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정제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34290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 </a:t>
            </a:r>
            <a:r>
              <a:rPr b="0" i="0" lang="ko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Task와 언어 및 도메인에 따른 특성</a:t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68580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 </a:t>
            </a:r>
            <a:r>
              <a:rPr b="0" i="0" lang="ko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풀고자 하는 문제의 특성에 따라 전처리 전략이 다름</a:t>
            </a:r>
            <a:endParaRPr b="0" i="0" sz="12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34290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 </a:t>
            </a:r>
            <a:r>
              <a:rPr b="0" i="0" lang="ko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끝이 없는 과정</a:t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68580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 </a:t>
            </a:r>
            <a:r>
              <a:rPr b="0" i="0" lang="ko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노력과 품질 사이의 </a:t>
            </a:r>
            <a:r>
              <a:rPr b="0" i="0" lang="ko" sz="1200" u="sng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trade-off</a:t>
            </a:r>
            <a:endParaRPr sz="1100"/>
          </a:p>
          <a:p>
            <a:pPr indent="68580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k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 </a:t>
            </a:r>
            <a:r>
              <a:rPr b="0" i="0" lang="ko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Sweet spot을 찾아야함</a:t>
            </a:r>
            <a:endParaRPr b="0" i="0" sz="12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62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62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62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56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분절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34290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 </a:t>
            </a:r>
            <a:r>
              <a:rPr b="0" i="0" lang="ko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한국어의 경우 띄어쓰기 normalization을 위해 형태소 분석기 활용이 필요</a:t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34290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 </a:t>
            </a:r>
            <a:r>
              <a:rPr b="0" i="0" lang="ko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Subword segmentation을 통해 좀 더 잘게 분절 할 수 있음</a:t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62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62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62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31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ko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ko" sz="1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모두 비슷한 알고리즘을 사용하고 있으므로, 결국 데이터의 양과 품질이 좌우함</a:t>
            </a:r>
            <a:endParaRPr b="0" i="0" sz="15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34290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k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 </a:t>
            </a:r>
            <a:r>
              <a:rPr b="0" i="0" lang="ko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따라서 전처리 과정을 경시해서는 안됨</a:t>
            </a:r>
            <a:endParaRPr b="0" i="0" sz="1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84"/>
          <p:cNvSpPr txBox="1"/>
          <p:nvPr>
            <p:ph idx="12" type="sldNum"/>
          </p:nvPr>
        </p:nvSpPr>
        <p:spPr>
          <a:xfrm>
            <a:off x="4843463" y="3575447"/>
            <a:ext cx="15432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16" name="Google Shape;716;p84"/>
          <p:cNvSpPr txBox="1"/>
          <p:nvPr/>
        </p:nvSpPr>
        <p:spPr>
          <a:xfrm>
            <a:off x="1810560" y="2160270"/>
            <a:ext cx="3417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3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84"/>
          <p:cNvSpPr txBox="1"/>
          <p:nvPr/>
        </p:nvSpPr>
        <p:spPr>
          <a:xfrm>
            <a:off x="3605081" y="2152123"/>
            <a:ext cx="4029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3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84"/>
          <p:cNvSpPr txBox="1"/>
          <p:nvPr/>
        </p:nvSpPr>
        <p:spPr>
          <a:xfrm>
            <a:off x="5396144" y="2160270"/>
            <a:ext cx="4137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3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84"/>
          <p:cNvSpPr txBox="1"/>
          <p:nvPr/>
        </p:nvSpPr>
        <p:spPr>
          <a:xfrm>
            <a:off x="2242525" y="2060300"/>
            <a:ext cx="49473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5400">
                <a:solidFill>
                  <a:srgbClr val="40404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수고하셨습니다.</a:t>
            </a:r>
            <a:endParaRPr sz="5400">
              <a:solidFill>
                <a:srgbClr val="40404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/>
        </p:nvSpPr>
        <p:spPr>
          <a:xfrm>
            <a:off x="258359" y="254176"/>
            <a:ext cx="7014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토큰화(Tokenization)</a:t>
            </a:r>
            <a:endParaRPr b="1" i="0" sz="24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2226450" y="1212825"/>
            <a:ext cx="877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텍스트이(가) 표시된 사진&#10;&#10;자동 생성된 설명" id="195" name="Google Shape;195;p32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2"/>
          <p:cNvSpPr txBox="1"/>
          <p:nvPr/>
        </p:nvSpPr>
        <p:spPr>
          <a:xfrm>
            <a:off x="443575" y="1071325"/>
            <a:ext cx="8223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문장을 어떤 기준으로 쪼개었을 때, 쪼개진 각 단어들을 </a:t>
            </a:r>
            <a:r>
              <a:rPr lang="ko" sz="1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토큰(Token)</a:t>
            </a:r>
            <a:endParaRPr sz="12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그 쪼개지는 기준이 </a:t>
            </a:r>
            <a:r>
              <a:rPr lang="ko" sz="1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토큰화(Tokenization)</a:t>
            </a: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기법에 의해 정해짐!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7" name="Google Shape;197;p32"/>
          <p:cNvSpPr txBox="1"/>
          <p:nvPr/>
        </p:nvSpPr>
        <p:spPr>
          <a:xfrm>
            <a:off x="2676025" y="2003663"/>
            <a:ext cx="4427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나는 자연어공부가 너무 좋아!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/>
          <p:nvPr/>
        </p:nvSpPr>
        <p:spPr>
          <a:xfrm>
            <a:off x="258359" y="254176"/>
            <a:ext cx="7014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토큰화(Tokenization)</a:t>
            </a:r>
            <a:endParaRPr b="1" i="0" sz="24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3" name="Google Shape;203;p33"/>
          <p:cNvSpPr txBox="1"/>
          <p:nvPr/>
        </p:nvSpPr>
        <p:spPr>
          <a:xfrm>
            <a:off x="2226450" y="1212825"/>
            <a:ext cx="877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텍스트이(가) 표시된 사진&#10;&#10;자동 생성된 설명" id="204" name="Google Shape;204;p33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3"/>
          <p:cNvSpPr txBox="1"/>
          <p:nvPr/>
        </p:nvSpPr>
        <p:spPr>
          <a:xfrm>
            <a:off x="443575" y="1071325"/>
            <a:ext cx="8223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문장을 어떤 기준으로 쪼개었을 때, 쪼개진 각 단어들을 </a:t>
            </a:r>
            <a:r>
              <a:rPr lang="ko" sz="1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토큰(Token)</a:t>
            </a:r>
            <a:endParaRPr sz="12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그 쪼개지는 기준이 </a:t>
            </a:r>
            <a:r>
              <a:rPr lang="ko" sz="1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토큰화(Tokenization)</a:t>
            </a: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기법에 의해 정해짐!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6" name="Google Shape;206;p33"/>
          <p:cNvSpPr txBox="1"/>
          <p:nvPr/>
        </p:nvSpPr>
        <p:spPr>
          <a:xfrm>
            <a:off x="2676025" y="2003663"/>
            <a:ext cx="4427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latin typeface="Nanum Gothic"/>
                <a:ea typeface="Nanum Gothic"/>
                <a:cs typeface="Nanum Gothic"/>
                <a:sym typeface="Nanum Gothic"/>
              </a:rPr>
              <a:t>나는 자연어공부가 너무 좋아!</a:t>
            </a:r>
            <a:endParaRPr sz="25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7" name="Google Shape;207;p33"/>
          <p:cNvSpPr txBox="1"/>
          <p:nvPr/>
        </p:nvSpPr>
        <p:spPr>
          <a:xfrm>
            <a:off x="1993575" y="2819650"/>
            <a:ext cx="6100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latin typeface="Nanum Gothic"/>
                <a:ea typeface="Nanum Gothic"/>
                <a:cs typeface="Nanum Gothic"/>
                <a:sym typeface="Nanum Gothic"/>
              </a:rPr>
              <a:t>나는        자연어공부가        너무        좋아!</a:t>
            </a:r>
            <a:endParaRPr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8" name="Google Shape;208;p33"/>
          <p:cNvSpPr txBox="1"/>
          <p:nvPr/>
        </p:nvSpPr>
        <p:spPr>
          <a:xfrm>
            <a:off x="1560150" y="3312250"/>
            <a:ext cx="689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latin typeface="Nanum Gothic"/>
                <a:ea typeface="Nanum Gothic"/>
                <a:cs typeface="Nanum Gothic"/>
                <a:sym typeface="Nanum Gothic"/>
              </a:rPr>
              <a:t>나        는        자연어공부        가        너무        좋아!</a:t>
            </a:r>
            <a:endParaRPr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09" name="Google Shape;209;p33"/>
          <p:cNvSpPr txBox="1"/>
          <p:nvPr/>
        </p:nvSpPr>
        <p:spPr>
          <a:xfrm>
            <a:off x="2973525" y="4061850"/>
            <a:ext cx="3683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토큰화기법</a:t>
            </a:r>
            <a:r>
              <a:rPr lang="ko" sz="2300">
                <a:solidFill>
                  <a:schemeClr val="dk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이 결정할 문제!!</a:t>
            </a:r>
            <a:endParaRPr sz="2300">
              <a:solidFill>
                <a:schemeClr val="dk1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/>
          <p:nvPr/>
        </p:nvSpPr>
        <p:spPr>
          <a:xfrm>
            <a:off x="258359" y="254176"/>
            <a:ext cx="7014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토큰화(Tokenization)</a:t>
            </a:r>
            <a:endParaRPr b="1" i="0" sz="24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5" name="Google Shape;215;p34"/>
          <p:cNvSpPr txBox="1"/>
          <p:nvPr/>
        </p:nvSpPr>
        <p:spPr>
          <a:xfrm>
            <a:off x="2226450" y="1212825"/>
            <a:ext cx="877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텍스트이(가) 표시된 사진&#10;&#10;자동 생성된 설명" id="216" name="Google Shape;216;p34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4"/>
          <p:cNvSpPr txBox="1"/>
          <p:nvPr/>
        </p:nvSpPr>
        <p:spPr>
          <a:xfrm>
            <a:off x="443575" y="1071325"/>
            <a:ext cx="8223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문장을 어떤 기준으로 쪼개었을 때, 쪼개진 각 단어들을 </a:t>
            </a:r>
            <a:r>
              <a:rPr lang="ko" sz="1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토큰(Token)</a:t>
            </a:r>
            <a:endParaRPr sz="12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그 쪼개지는 기준이 </a:t>
            </a:r>
            <a:r>
              <a:rPr lang="ko" sz="1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토큰화(Tokenization)</a:t>
            </a: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기법에 의해 정해짐!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8" name="Google Shape;218;p34"/>
          <p:cNvSpPr txBox="1"/>
          <p:nvPr/>
        </p:nvSpPr>
        <p:spPr>
          <a:xfrm>
            <a:off x="2732625" y="1994875"/>
            <a:ext cx="408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latin typeface="Nanum Gothic"/>
                <a:ea typeface="Nanum Gothic"/>
                <a:cs typeface="Nanum Gothic"/>
                <a:sym typeface="Nanum Gothic"/>
              </a:rPr>
              <a:t>나는 자연어공부가 너무 좋아!</a:t>
            </a:r>
            <a:endParaRPr sz="23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19" name="Google Shape;219;p34"/>
          <p:cNvSpPr txBox="1"/>
          <p:nvPr/>
        </p:nvSpPr>
        <p:spPr>
          <a:xfrm>
            <a:off x="1809650" y="2847700"/>
            <a:ext cx="6100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latin typeface="Nanum Gothic"/>
                <a:ea typeface="Nanum Gothic"/>
                <a:cs typeface="Nanum Gothic"/>
                <a:sym typeface="Nanum Gothic"/>
              </a:rPr>
              <a:t>나는        자연어공부가        너무        좋아!</a:t>
            </a:r>
            <a:endParaRPr sz="23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220" name="Google Shape;220;p34"/>
          <p:cNvCxnSpPr/>
          <p:nvPr/>
        </p:nvCxnSpPr>
        <p:spPr>
          <a:xfrm flipH="1">
            <a:off x="3296875" y="1973925"/>
            <a:ext cx="240600" cy="5871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34"/>
          <p:cNvCxnSpPr/>
          <p:nvPr/>
        </p:nvCxnSpPr>
        <p:spPr>
          <a:xfrm flipH="1">
            <a:off x="4984550" y="1994875"/>
            <a:ext cx="240600" cy="5871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34"/>
          <p:cNvCxnSpPr/>
          <p:nvPr/>
        </p:nvCxnSpPr>
        <p:spPr>
          <a:xfrm flipH="1">
            <a:off x="5632200" y="1994875"/>
            <a:ext cx="240600" cy="5871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34"/>
          <p:cNvSpPr txBox="1"/>
          <p:nvPr/>
        </p:nvSpPr>
        <p:spPr>
          <a:xfrm>
            <a:off x="6362675" y="3700525"/>
            <a:ext cx="2084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공백토큰화!!</a:t>
            </a:r>
            <a:endParaRPr sz="25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/>
          <p:nvPr/>
        </p:nvSpPr>
        <p:spPr>
          <a:xfrm>
            <a:off x="258359" y="254176"/>
            <a:ext cx="7014300" cy="2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ko" sz="24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토큰화(Tokenization)</a:t>
            </a:r>
            <a:endParaRPr b="1" i="0" sz="2400" u="none" cap="none" strike="noStrike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29" name="Google Shape;229;p35"/>
          <p:cNvSpPr txBox="1"/>
          <p:nvPr/>
        </p:nvSpPr>
        <p:spPr>
          <a:xfrm>
            <a:off x="2226450" y="1212825"/>
            <a:ext cx="877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텍스트이(가) 표시된 사진&#10;&#10;자동 생성된 설명" id="230" name="Google Shape;230;p35"/>
          <p:cNvPicPr preferRelativeResize="0"/>
          <p:nvPr/>
        </p:nvPicPr>
        <p:blipFill rotWithShape="1">
          <a:blip r:embed="rId3">
            <a:alphaModFix/>
          </a:blip>
          <a:srcRect b="26232" l="19689" r="18414" t="9059"/>
          <a:stretch/>
        </p:blipFill>
        <p:spPr>
          <a:xfrm>
            <a:off x="8511248" y="4600652"/>
            <a:ext cx="508400" cy="50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5"/>
          <p:cNvSpPr txBox="1"/>
          <p:nvPr/>
        </p:nvSpPr>
        <p:spPr>
          <a:xfrm>
            <a:off x="443575" y="1071325"/>
            <a:ext cx="8223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문장을 어떤 기준으로 쪼개었을 때, 쪼개진 각 단어들을 </a:t>
            </a:r>
            <a:r>
              <a:rPr lang="ko" sz="1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토큰(Token)</a:t>
            </a:r>
            <a:endParaRPr sz="12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그 쪼개지는 기준이 </a:t>
            </a:r>
            <a:r>
              <a:rPr lang="ko" sz="1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토큰화(Tokenization)</a:t>
            </a:r>
            <a:r>
              <a:rPr lang="ko" sz="1200">
                <a:latin typeface="Nanum Gothic"/>
                <a:ea typeface="Nanum Gothic"/>
                <a:cs typeface="Nanum Gothic"/>
                <a:sym typeface="Nanum Gothic"/>
              </a:rPr>
              <a:t>기법에 의해 정해짐!</a:t>
            </a:r>
            <a:endParaRPr sz="12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32" name="Google Shape;232;p35"/>
          <p:cNvSpPr txBox="1"/>
          <p:nvPr/>
        </p:nvSpPr>
        <p:spPr>
          <a:xfrm>
            <a:off x="2732625" y="1994875"/>
            <a:ext cx="4080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latin typeface="Nanum Gothic"/>
                <a:ea typeface="Nanum Gothic"/>
                <a:cs typeface="Nanum Gothic"/>
                <a:sym typeface="Nanum Gothic"/>
              </a:rPr>
              <a:t>나는 자연어공부가 너무 좋아!</a:t>
            </a:r>
            <a:endParaRPr sz="23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33" name="Google Shape;233;p35"/>
          <p:cNvSpPr txBox="1"/>
          <p:nvPr/>
        </p:nvSpPr>
        <p:spPr>
          <a:xfrm>
            <a:off x="1362050" y="2951425"/>
            <a:ext cx="6892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300">
                <a:latin typeface="Nanum Gothic"/>
                <a:ea typeface="Nanum Gothic"/>
                <a:cs typeface="Nanum Gothic"/>
                <a:sym typeface="Nanum Gothic"/>
              </a:rPr>
              <a:t>나        는        자연어공부        가        너무        좋아!</a:t>
            </a:r>
            <a:endParaRPr sz="23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234" name="Google Shape;234;p35"/>
          <p:cNvCxnSpPr/>
          <p:nvPr/>
        </p:nvCxnSpPr>
        <p:spPr>
          <a:xfrm flipH="1">
            <a:off x="3296875" y="1973925"/>
            <a:ext cx="240600" cy="5871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35"/>
          <p:cNvCxnSpPr/>
          <p:nvPr/>
        </p:nvCxnSpPr>
        <p:spPr>
          <a:xfrm flipH="1">
            <a:off x="4984550" y="1994875"/>
            <a:ext cx="240600" cy="5871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35"/>
          <p:cNvCxnSpPr/>
          <p:nvPr/>
        </p:nvCxnSpPr>
        <p:spPr>
          <a:xfrm flipH="1">
            <a:off x="5632200" y="1994875"/>
            <a:ext cx="240600" cy="5871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7" name="Google Shape;237;p35"/>
          <p:cNvSpPr txBox="1"/>
          <p:nvPr/>
        </p:nvSpPr>
        <p:spPr>
          <a:xfrm>
            <a:off x="6362675" y="3700525"/>
            <a:ext cx="2304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rgbClr val="C00000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형태소토큰화!!</a:t>
            </a:r>
            <a:endParaRPr sz="2500">
              <a:solidFill>
                <a:srgbClr val="C00000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cxnSp>
        <p:nvCxnSpPr>
          <p:cNvPr id="238" name="Google Shape;238;p35"/>
          <p:cNvCxnSpPr/>
          <p:nvPr/>
        </p:nvCxnSpPr>
        <p:spPr>
          <a:xfrm flipH="1">
            <a:off x="2996475" y="1943013"/>
            <a:ext cx="240600" cy="5871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35"/>
          <p:cNvCxnSpPr/>
          <p:nvPr/>
        </p:nvCxnSpPr>
        <p:spPr>
          <a:xfrm flipH="1">
            <a:off x="4688000" y="1973925"/>
            <a:ext cx="240600" cy="587100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